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45"/>
  </p:notesMasterIdLst>
  <p:sldIdLst>
    <p:sldId id="364" r:id="rId2"/>
    <p:sldId id="374" r:id="rId3"/>
    <p:sldId id="404" r:id="rId4"/>
    <p:sldId id="362" r:id="rId5"/>
    <p:sldId id="260" r:id="rId6"/>
    <p:sldId id="361" r:id="rId7"/>
    <p:sldId id="392" r:id="rId8"/>
    <p:sldId id="355" r:id="rId9"/>
    <p:sldId id="363" r:id="rId10"/>
    <p:sldId id="337" r:id="rId11"/>
    <p:sldId id="264" r:id="rId12"/>
    <p:sldId id="418" r:id="rId13"/>
    <p:sldId id="339" r:id="rId14"/>
    <p:sldId id="340" r:id="rId15"/>
    <p:sldId id="388" r:id="rId16"/>
    <p:sldId id="348" r:id="rId17"/>
    <p:sldId id="384" r:id="rId18"/>
    <p:sldId id="409" r:id="rId19"/>
    <p:sldId id="341" r:id="rId20"/>
    <p:sldId id="372" r:id="rId21"/>
    <p:sldId id="373" r:id="rId22"/>
    <p:sldId id="352" r:id="rId23"/>
    <p:sldId id="393" r:id="rId24"/>
    <p:sldId id="414" r:id="rId25"/>
    <p:sldId id="379" r:id="rId26"/>
    <p:sldId id="383" r:id="rId27"/>
    <p:sldId id="424" r:id="rId28"/>
    <p:sldId id="403" r:id="rId29"/>
    <p:sldId id="422" r:id="rId30"/>
    <p:sldId id="412" r:id="rId31"/>
    <p:sldId id="390" r:id="rId32"/>
    <p:sldId id="397" r:id="rId33"/>
    <p:sldId id="398" r:id="rId34"/>
    <p:sldId id="385" r:id="rId35"/>
    <p:sldId id="345" r:id="rId36"/>
    <p:sldId id="375" r:id="rId37"/>
    <p:sldId id="387" r:id="rId38"/>
    <p:sldId id="359" r:id="rId39"/>
    <p:sldId id="350" r:id="rId40"/>
    <p:sldId id="415" r:id="rId41"/>
    <p:sldId id="420" r:id="rId42"/>
    <p:sldId id="406" r:id="rId43"/>
    <p:sldId id="353" r:id="rId44"/>
  </p:sldIdLst>
  <p:sldSz cx="9144000" cy="5143500" type="screen16x9"/>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extLst>
    <p:ext uri="{521415D9-36F7-43E2-AB2F-B90AF26B5E84}">
      <p14:sectionLst xmlns:p14="http://schemas.microsoft.com/office/powerpoint/2010/main">
        <p14:section name="Customer Facing Deck - Ian" id="{37342C3E-E708-8D4D-A8AA-45566272379C}">
          <p14:sldIdLst>
            <p14:sldId id="364"/>
            <p14:sldId id="374"/>
            <p14:sldId id="404"/>
            <p14:sldId id="362"/>
            <p14:sldId id="260"/>
            <p14:sldId id="361"/>
            <p14:sldId id="392"/>
            <p14:sldId id="355"/>
            <p14:sldId id="363"/>
            <p14:sldId id="337"/>
            <p14:sldId id="264"/>
            <p14:sldId id="418"/>
            <p14:sldId id="339"/>
            <p14:sldId id="340"/>
            <p14:sldId id="388"/>
            <p14:sldId id="348"/>
            <p14:sldId id="384"/>
            <p14:sldId id="409"/>
            <p14:sldId id="341"/>
            <p14:sldId id="372"/>
            <p14:sldId id="373"/>
            <p14:sldId id="352"/>
            <p14:sldId id="393"/>
            <p14:sldId id="414"/>
            <p14:sldId id="379"/>
            <p14:sldId id="383"/>
            <p14:sldId id="424"/>
            <p14:sldId id="403"/>
            <p14:sldId id="422"/>
            <p14:sldId id="412"/>
            <p14:sldId id="390"/>
            <p14:sldId id="397"/>
            <p14:sldId id="398"/>
            <p14:sldId id="385"/>
            <p14:sldId id="345"/>
            <p14:sldId id="375"/>
            <p14:sldId id="387"/>
            <p14:sldId id="359"/>
            <p14:sldId id="350"/>
            <p14:sldId id="415"/>
            <p14:sldId id="420"/>
            <p14:sldId id="406"/>
            <p14:sldId id="35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B9F"/>
    <a:srgbClr val="AFD6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EF4"/>
          </a:solidFill>
        </a:fill>
      </a:tcStyle>
    </a:wholeTbl>
    <a:band2H>
      <a:tcTxStyle/>
      <a:tcStyle>
        <a:tcBdr/>
        <a:fill>
          <a:solidFill>
            <a:srgbClr val="E6EFFA"/>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noFill/>
              <a:miter lim="400000"/>
            </a:ln>
          </a:insideV>
        </a:tcBdr>
        <a:fill>
          <a:solidFill>
            <a:srgbClr val="E6EFFA"/>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9EE2"/>
              </a:solidFill>
              <a:prstDash val="solid"/>
              <a:bevel/>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solidFill>
                <a:srgbClr val="009EE2"/>
              </a:solidFill>
              <a:prstDash val="solid"/>
              <a:bevel/>
            </a:ln>
          </a:insideV>
        </a:tcBdr>
        <a:fill>
          <a:solidFill>
            <a:srgbClr val="E6EFFA"/>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009ADD"/>
              </a:solidFill>
              <a:prstDash val="solid"/>
              <a:bevel/>
            </a:ln>
          </a:left>
          <a:right>
            <a:ln w="9525" cap="flat">
              <a:solidFill>
                <a:srgbClr val="009ADD"/>
              </a:solidFill>
              <a:prstDash val="solid"/>
              <a:bevel/>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009ADD"/>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0DE"/>
          </a:solidFill>
        </a:fill>
      </a:tcStyle>
    </a:wholeTbl>
    <a:band2H>
      <a:tcTxStyle/>
      <a:tcStyle>
        <a:tcBdr/>
        <a:fill>
          <a:solidFill>
            <a:srgbClr val="E6F0E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ACF"/>
          </a:solidFill>
        </a:fill>
      </a:tcStyle>
    </a:wholeTbl>
    <a:band2H>
      <a:tcTxStyle/>
      <a:tcStyle>
        <a:tcBdr/>
        <a:fill>
          <a:solidFill>
            <a:srgbClr val="E7E6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0" autoAdjust="0"/>
    <p:restoredTop sz="95711" autoAdjust="0"/>
  </p:normalViewPr>
  <p:slideViewPr>
    <p:cSldViewPr snapToGrid="0" snapToObjects="1">
      <p:cViewPr varScale="1">
        <p:scale>
          <a:sx n="182" d="100"/>
          <a:sy n="182" d="100"/>
        </p:scale>
        <p:origin x="38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64"/>
    </p:cViewPr>
  </p:sorterViewPr>
  <p:notesViewPr>
    <p:cSldViewPr snapToGrid="0" snapToObjects="1">
      <p:cViewPr varScale="1">
        <p:scale>
          <a:sx n="62" d="100"/>
          <a:sy n="62" d="100"/>
        </p:scale>
        <p:origin x="-370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en-US"/>
          </a:p>
        </c:rich>
      </c:tx>
      <c:layout/>
      <c:overlay val="1"/>
    </c:title>
    <c:autoTitleDeleted val="0"/>
    <c:plotArea>
      <c:layout>
        <c:manualLayout>
          <c:layoutTarget val="inner"/>
          <c:xMode val="edge"/>
          <c:yMode val="edge"/>
          <c:x val="0.0220189"/>
          <c:y val="0.0913404"/>
          <c:w val="0.977981"/>
          <c:h val="0.865713"/>
        </c:manualLayout>
      </c:layout>
      <c:areaChart>
        <c:grouping val="standard"/>
        <c:varyColors val="0"/>
        <c:ser>
          <c:idx val="0"/>
          <c:order val="0"/>
          <c:tx>
            <c:strRef>
              <c:f>Sheet1!$A$2</c:f>
              <c:strCache>
                <c:ptCount val="1"/>
                <c:pt idx="0">
                  <c:v>Beta</c:v>
                </c:pt>
              </c:strCache>
            </c:strRef>
          </c:tx>
          <c:spPr>
            <a:solidFill>
              <a:srgbClr val="5592DA">
                <a:alpha val="13000"/>
              </a:srgbClr>
            </a:solidFill>
            <a:ln w="12700" cap="flat">
              <a:noFill/>
              <a:miter lim="400000"/>
            </a:ln>
            <a:effectLst/>
          </c:spPr>
          <c:cat>
            <c:strRef>
              <c:f>Sheet1!$B$1:$H$1</c:f>
              <c:strCache>
                <c:ptCount val="7"/>
                <c:pt idx="0">
                  <c:v>Feb</c:v>
                </c:pt>
                <c:pt idx="1">
                  <c:v>March</c:v>
                </c:pt>
                <c:pt idx="2">
                  <c:v>April</c:v>
                </c:pt>
                <c:pt idx="3">
                  <c:v>May</c:v>
                </c:pt>
                <c:pt idx="4">
                  <c:v>June</c:v>
                </c:pt>
                <c:pt idx="5">
                  <c:v>July</c:v>
                </c:pt>
                <c:pt idx="6">
                  <c:v>Aug Est</c:v>
                </c:pt>
              </c:strCache>
            </c:strRef>
          </c:cat>
          <c:val>
            <c:numRef>
              <c:f>Sheet1!$B$2:$H$2</c:f>
              <c:numCache>
                <c:formatCode>General</c:formatCode>
                <c:ptCount val="7"/>
                <c:pt idx="0">
                  <c:v>5.0</c:v>
                </c:pt>
                <c:pt idx="1">
                  <c:v>10.0</c:v>
                </c:pt>
                <c:pt idx="2">
                  <c:v>17.0</c:v>
                </c:pt>
                <c:pt idx="3">
                  <c:v>30.0</c:v>
                </c:pt>
                <c:pt idx="4">
                  <c:v>40.0</c:v>
                </c:pt>
                <c:pt idx="5">
                  <c:v>60.0</c:v>
                </c:pt>
                <c:pt idx="6">
                  <c:v>100.0</c:v>
                </c:pt>
              </c:numCache>
            </c:numRef>
          </c:val>
        </c:ser>
        <c:dLbls>
          <c:showLegendKey val="0"/>
          <c:showVal val="0"/>
          <c:showCatName val="0"/>
          <c:showSerName val="0"/>
          <c:showPercent val="0"/>
          <c:showBubbleSize val="0"/>
        </c:dLbls>
        <c:axId val="-219318432"/>
        <c:axId val="-207128368"/>
      </c:areaChart>
      <c:catAx>
        <c:axId val="-219318432"/>
        <c:scaling>
          <c:orientation val="minMax"/>
        </c:scaling>
        <c:delete val="0"/>
        <c:axPos val="b"/>
        <c:numFmt formatCode="General" sourceLinked="1"/>
        <c:majorTickMark val="none"/>
        <c:minorTickMark val="none"/>
        <c:tickLblPos val="none"/>
        <c:spPr>
          <a:ln w="12700" cap="flat">
            <a:noFill/>
            <a:prstDash val="solid"/>
            <a:miter lim="400000"/>
          </a:ln>
        </c:spPr>
        <c:txPr>
          <a:bodyPr rot="0"/>
          <a:lstStyle/>
          <a:p>
            <a:pPr lvl="0">
              <a:defRPr lang="ja-JP" sz="2000" b="0" i="0" u="none" strike="noStrike">
                <a:solidFill>
                  <a:srgbClr val="000000"/>
                </a:solidFill>
                <a:effectLst/>
                <a:latin typeface="Helvetica Light"/>
              </a:defRPr>
            </a:pPr>
            <a:endParaRPr lang="en-US"/>
          </a:p>
        </c:txPr>
        <c:crossAx val="-207128368"/>
        <c:crosses val="autoZero"/>
        <c:auto val="1"/>
        <c:lblAlgn val="ctr"/>
        <c:lblOffset val="100"/>
        <c:noMultiLvlLbl val="1"/>
      </c:catAx>
      <c:valAx>
        <c:axId val="-207128368"/>
        <c:scaling>
          <c:orientation val="minMax"/>
        </c:scaling>
        <c:delete val="0"/>
        <c:axPos val="l"/>
        <c:numFmt formatCode="0" sourceLinked="0"/>
        <c:majorTickMark val="none"/>
        <c:minorTickMark val="none"/>
        <c:tickLblPos val="none"/>
        <c:spPr>
          <a:ln w="12700" cap="flat">
            <a:noFill/>
            <a:prstDash val="solid"/>
            <a:miter lim="400000"/>
          </a:ln>
        </c:spPr>
        <c:txPr>
          <a:bodyPr rot="0"/>
          <a:lstStyle/>
          <a:p>
            <a:pPr lvl="0">
              <a:defRPr lang="ja-JP" sz="2000" b="0" i="0" u="none" strike="noStrike">
                <a:solidFill>
                  <a:srgbClr val="000000"/>
                </a:solidFill>
                <a:effectLst/>
                <a:latin typeface="Helvetica Light"/>
              </a:defRPr>
            </a:pPr>
            <a:endParaRPr lang="en-US"/>
          </a:p>
        </c:txPr>
        <c:crossAx val="-219318432"/>
        <c:crosses val="autoZero"/>
        <c:crossBetween val="midCat"/>
        <c:majorUnit val="25.0"/>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63947352"/>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for both sales and text sales</a:t>
            </a:r>
            <a:r>
              <a:rPr lang="en-US" baseline="0" dirty="0" smtClean="0"/>
              <a:t> with all content to be tailored </a:t>
            </a:r>
          </a:p>
          <a:p>
            <a:r>
              <a:rPr lang="en-US" baseline="0" dirty="0" smtClean="0"/>
              <a:t>Pick and choose the story based on your audience</a:t>
            </a:r>
          </a:p>
          <a:p>
            <a:endParaRPr lang="en-US" dirty="0"/>
          </a:p>
        </p:txBody>
      </p:sp>
    </p:spTree>
    <p:extLst>
      <p:ext uri="{BB962C8B-B14F-4D97-AF65-F5344CB8AC3E}">
        <p14:creationId xmlns:p14="http://schemas.microsoft.com/office/powerpoint/2010/main" val="2611275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Start</a:t>
            </a:r>
            <a:r>
              <a:rPr lang="en-US" baseline="0" dirty="0" smtClean="0"/>
              <a:t> at the bottom of the stack and work to the top (From Deployment models/flavors through the ability to host your own services/</a:t>
            </a:r>
            <a:r>
              <a:rPr lang="en-US" baseline="0" dirty="0" err="1" smtClean="0"/>
              <a:t>api’s</a:t>
            </a:r>
            <a:r>
              <a:rPr lang="en-US" baseline="0" dirty="0" smtClean="0"/>
              <a:t>) before going into the extendibility of using your own tool and an ‘out of the box’ API management system. </a:t>
            </a:r>
          </a:p>
          <a:p>
            <a:endParaRPr lang="en-US" baseline="0" dirty="0" smtClean="0"/>
          </a:p>
          <a:p>
            <a:r>
              <a:rPr lang="en-US" baseline="0" dirty="0" smtClean="0"/>
              <a:t>Slide transitions are built into the deck to help articulate the story </a:t>
            </a:r>
            <a:endParaRPr lang="en-US" dirty="0"/>
          </a:p>
        </p:txBody>
      </p:sp>
    </p:spTree>
    <p:extLst>
      <p:ext uri="{BB962C8B-B14F-4D97-AF65-F5344CB8AC3E}">
        <p14:creationId xmlns:p14="http://schemas.microsoft.com/office/powerpoint/2010/main" val="113375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sz="1800"/>
            </a:pPr>
            <a:r>
              <a:rPr lang="en-US" sz="1600" b="1" dirty="0" smtClean="0">
                <a:latin typeface="Avenir Book"/>
                <a:ea typeface="Avenir Book"/>
                <a:cs typeface="Avenir Book"/>
                <a:sym typeface="Avenir Book"/>
              </a:rPr>
              <a:t>Completely automated – Bluemix is built on top of IBM’s infrastructure as a service offering - </a:t>
            </a:r>
            <a:r>
              <a:rPr lang="en-US" sz="1600" b="1" dirty="0" err="1" smtClean="0">
                <a:latin typeface="Avenir Book"/>
                <a:ea typeface="Avenir Book"/>
                <a:cs typeface="Avenir Book"/>
                <a:sym typeface="Avenir Book"/>
              </a:rPr>
              <a:t>SoftLayer</a:t>
            </a:r>
            <a:r>
              <a:rPr lang="en-US" sz="1600" b="1" dirty="0" smtClean="0">
                <a:latin typeface="Avenir Book"/>
                <a:ea typeface="Avenir Book"/>
                <a:cs typeface="Avenir Book"/>
                <a:sym typeface="Avenir Book"/>
              </a:rPr>
              <a:t>. It embraces Cloud Foundry as an open source platform as a service and extends it with IBM, third party, and community built services.</a:t>
            </a:r>
          </a:p>
          <a:p>
            <a:pPr lvl="0">
              <a:lnSpc>
                <a:spcPct val="125000"/>
              </a:lnSpc>
              <a:defRPr sz="1800"/>
            </a:pPr>
            <a:endParaRPr lang="en-US" sz="1600" b="1" dirty="0" smtClean="0">
              <a:latin typeface="Avenir Book"/>
              <a:ea typeface="Avenir Book"/>
              <a:cs typeface="Avenir Book"/>
              <a:sym typeface="Avenir Book"/>
            </a:endParaRPr>
          </a:p>
          <a:p>
            <a:pPr lvl="0">
              <a:lnSpc>
                <a:spcPct val="125000"/>
              </a:lnSpc>
              <a:defRPr sz="1800"/>
            </a:pPr>
            <a:endParaRPr lang="en-US" sz="1600" b="1" dirty="0" smtClean="0">
              <a:latin typeface="Avenir Book"/>
              <a:ea typeface="Avenir Book"/>
              <a:cs typeface="Avenir Book"/>
              <a:sym typeface="Avenir Book"/>
            </a:endParaRPr>
          </a:p>
          <a:p>
            <a:r>
              <a:rPr lang="en-US" altLang="en-US" sz="1600" dirty="0" err="1" smtClean="0">
                <a:latin typeface="Arial" panose="020B0604020202020204" pitchFamily="34" charset="0"/>
              </a:rPr>
              <a:t>SoftLayer</a:t>
            </a:r>
            <a:r>
              <a:rPr lang="en-US" altLang="en-US" sz="1600" dirty="0" smtClean="0">
                <a:latin typeface="Arial" panose="020B0604020202020204" pitchFamily="34" charset="0"/>
              </a:rPr>
              <a:t> has uniquely designed and deployed a global, interconnected platform that’s designed to meet the key operational and economic requirements of cloud infrastructure across a broad portfolio: dedicated and shared devices, physical and virtual servers, hourly compute instances and four-way, </a:t>
            </a:r>
            <a:r>
              <a:rPr lang="en-US" altLang="en-US" sz="1600" dirty="0" err="1" smtClean="0">
                <a:latin typeface="Arial" panose="020B0604020202020204" pitchFamily="34" charset="0"/>
              </a:rPr>
              <a:t>octo</a:t>
            </a:r>
            <a:r>
              <a:rPr lang="en-US" altLang="en-US" sz="1600" dirty="0" smtClean="0">
                <a:latin typeface="Arial" panose="020B0604020202020204" pitchFamily="34" charset="0"/>
              </a:rPr>
              <a:t>-core bare metal, along with a wealth of storage, networking and security components.</a:t>
            </a:r>
          </a:p>
          <a:p>
            <a:endParaRPr lang="en-US" altLang="en-US" sz="1600" dirty="0" smtClean="0">
              <a:latin typeface="Arial" panose="020B0604020202020204" pitchFamily="34" charset="0"/>
            </a:endParaRPr>
          </a:p>
          <a:p>
            <a:r>
              <a:rPr lang="en-US" altLang="en-US" sz="1600" dirty="0" smtClean="0">
                <a:latin typeface="Arial" panose="020B0604020202020204" pitchFamily="34" charset="0"/>
              </a:rPr>
              <a:t>You can take these building blocks and deploy public cloud instances, build private clouds on your choice of virtualization stack, leverage the raw power of bare metal on demand, or combine these solutions into distributed, hybrid architectures. Build what you want, or leverage our turn-key big data and private cloud solutions to design and deploy complex, scalable infrastructure online in near-real time. It’s all delivered as a unified service, managed from a single pane of glass via our web portal or mobile apps, and accessible via a powerful, full-featured API.</a:t>
            </a:r>
          </a:p>
          <a:p>
            <a:endParaRPr lang="en-US" altLang="en-US" sz="1600" dirty="0" smtClean="0">
              <a:latin typeface="Arial" panose="020B0604020202020204" pitchFamily="34" charset="0"/>
              <a:cs typeface="Arial" panose="020B0604020202020204" pitchFamily="34" charset="0"/>
            </a:endParaRPr>
          </a:p>
          <a:p>
            <a:r>
              <a:rPr lang="en-US" altLang="en-US" sz="1600" dirty="0" smtClean="0">
                <a:latin typeface="Arial" panose="020B0604020202020204" pitchFamily="34" charset="0"/>
                <a:cs typeface="Arial" panose="020B0604020202020204" pitchFamily="34" charset="0"/>
              </a:rPr>
              <a:t>Our bare metal option m</a:t>
            </a:r>
            <a:r>
              <a:rPr lang="en-US" altLang="en-US" sz="1600" dirty="0" smtClean="0">
                <a:latin typeface="Arial" panose="020B0604020202020204" pitchFamily="34" charset="0"/>
              </a:rPr>
              <a:t>irrors on-premises resources across a continuum of single processor servers, quad </a:t>
            </a:r>
            <a:r>
              <a:rPr lang="en-US" altLang="en-US" sz="1600" dirty="0" err="1" smtClean="0">
                <a:latin typeface="Arial" panose="020B0604020202020204" pitchFamily="34" charset="0"/>
              </a:rPr>
              <a:t>proc</a:t>
            </a:r>
            <a:r>
              <a:rPr lang="en-US" altLang="en-US" sz="1600" dirty="0" smtClean="0">
                <a:latin typeface="Arial" panose="020B0604020202020204" pitchFamily="34" charset="0"/>
              </a:rPr>
              <a:t>, hex-core, and even graphics processing unit (GPU)-powered. It deploys in near-real-time via the self-service portal or API.</a:t>
            </a:r>
          </a:p>
          <a:p>
            <a:pPr eaLnBrk="1" hangingPunct="1">
              <a:spcBef>
                <a:spcPct val="50000"/>
              </a:spcBef>
              <a:buFontTx/>
              <a:buChar char="•"/>
            </a:pPr>
            <a:endParaRPr lang="en-US" altLang="en-US" sz="1600" dirty="0" smtClean="0">
              <a:latin typeface="Arial" panose="020B0604020202020204" pitchFamily="34" charset="0"/>
              <a:cs typeface="Arial" panose="020B0604020202020204" pitchFamily="34" charset="0"/>
            </a:endParaRPr>
          </a:p>
          <a:p>
            <a:r>
              <a:rPr lang="en-US" altLang="en-US" sz="1600" dirty="0" smtClean="0">
                <a:latin typeface="Arial" panose="020B0604020202020204" pitchFamily="34" charset="0"/>
                <a:cs typeface="Arial" panose="020B0604020202020204" pitchFamily="34" charset="0"/>
              </a:rPr>
              <a:t>Within our dedicated virtualized environment, you have a v</a:t>
            </a:r>
            <a:r>
              <a:rPr lang="en-US" altLang="en-US" sz="1600" dirty="0" smtClean="0">
                <a:latin typeface="Arial" panose="020B0604020202020204" pitchFamily="34" charset="0"/>
              </a:rPr>
              <a:t>ariety of hypervisor choices, including: </a:t>
            </a:r>
          </a:p>
          <a:p>
            <a:pPr>
              <a:buFontTx/>
              <a:buChar char="•"/>
            </a:pPr>
            <a:r>
              <a:rPr lang="en-US" altLang="en-US" sz="1600" dirty="0" err="1" smtClean="0">
                <a:latin typeface="Arial" panose="020B0604020202020204" pitchFamily="34" charset="0"/>
              </a:rPr>
              <a:t>VMWare</a:t>
            </a:r>
            <a:endParaRPr lang="en-US" altLang="en-US" sz="1600" dirty="0" smtClean="0">
              <a:latin typeface="Arial" panose="020B0604020202020204" pitchFamily="34" charset="0"/>
            </a:endParaRPr>
          </a:p>
          <a:p>
            <a:pPr>
              <a:buFontTx/>
              <a:buChar char="•"/>
            </a:pPr>
            <a:r>
              <a:rPr lang="en-US" altLang="en-US" sz="1600" dirty="0" smtClean="0">
                <a:latin typeface="Arial" panose="020B0604020202020204" pitchFamily="34" charset="0"/>
              </a:rPr>
              <a:t>Citrix (</a:t>
            </a:r>
            <a:r>
              <a:rPr lang="en-US" altLang="en-US" sz="1600" dirty="0" err="1" smtClean="0">
                <a:latin typeface="Arial" panose="020B0604020202020204" pitchFamily="34" charset="0"/>
              </a:rPr>
              <a:t>Xen</a:t>
            </a:r>
            <a:r>
              <a:rPr lang="en-US" altLang="en-US" sz="1600" dirty="0" smtClean="0">
                <a:latin typeface="Arial" panose="020B0604020202020204" pitchFamily="34" charset="0"/>
              </a:rPr>
              <a:t>)</a:t>
            </a:r>
          </a:p>
          <a:p>
            <a:pPr>
              <a:buFontTx/>
              <a:buChar char="•"/>
            </a:pPr>
            <a:r>
              <a:rPr lang="en-US" altLang="en-US" sz="1600" dirty="0" smtClean="0">
                <a:latin typeface="Arial" panose="020B0604020202020204" pitchFamily="34" charset="0"/>
              </a:rPr>
              <a:t>Parallels</a:t>
            </a:r>
          </a:p>
          <a:p>
            <a:pPr>
              <a:buFontTx/>
              <a:buChar char="•"/>
            </a:pPr>
            <a:r>
              <a:rPr lang="en-US" altLang="en-US" sz="1600" dirty="0" smtClean="0">
                <a:latin typeface="Arial" panose="020B0604020202020204" pitchFamily="34" charset="0"/>
              </a:rPr>
              <a:t>Hyper-V</a:t>
            </a:r>
          </a:p>
          <a:p>
            <a:pPr>
              <a:buFontTx/>
              <a:buChar char="•"/>
            </a:pPr>
            <a:r>
              <a:rPr lang="en-US" altLang="en-US" sz="1600" dirty="0" err="1" smtClean="0">
                <a:latin typeface="Arial" panose="020B0604020202020204" pitchFamily="34" charset="0"/>
              </a:rPr>
              <a:t>OpenStack</a:t>
            </a:r>
            <a:endParaRPr lang="en-US" sz="1600" b="1" dirty="0" smtClean="0">
              <a:latin typeface="Avenir Book"/>
              <a:ea typeface="Avenir Book"/>
              <a:cs typeface="Avenir Book"/>
              <a:sym typeface="Avenir Book"/>
            </a:endParaRPr>
          </a:p>
          <a:p>
            <a:pPr lvl="0">
              <a:lnSpc>
                <a:spcPct val="125000"/>
              </a:lnSpc>
              <a:defRPr sz="1800"/>
            </a:pPr>
            <a:endParaRPr lang="en-US" sz="1600" b="1" dirty="0" smtClean="0">
              <a:latin typeface="Avenir Book"/>
              <a:ea typeface="Avenir Book"/>
              <a:cs typeface="Avenir Book"/>
              <a:sym typeface="Avenir Book"/>
            </a:endParaRPr>
          </a:p>
          <a:p>
            <a:pPr lvl="0">
              <a:lnSpc>
                <a:spcPct val="125000"/>
              </a:lnSpc>
              <a:defRPr sz="1800"/>
            </a:pPr>
            <a:endParaRPr lang="en-US" sz="1600" i="1" dirty="0" smtClean="0">
              <a:latin typeface="Avenir Book"/>
              <a:ea typeface="Avenir Book"/>
              <a:cs typeface="Avenir Book"/>
              <a:sym typeface="Avenir Book"/>
            </a:endParaRPr>
          </a:p>
          <a:p>
            <a:pPr lvl="0">
              <a:lnSpc>
                <a:spcPct val="125000"/>
              </a:lnSpc>
              <a:defRPr sz="1800"/>
            </a:pPr>
            <a:r>
              <a:rPr lang="en-US" sz="1600" b="1" dirty="0" smtClean="0">
                <a:latin typeface="Avenir Book"/>
                <a:ea typeface="Avenir Book"/>
                <a:cs typeface="Avenir Book"/>
                <a:sym typeface="Avenir Book"/>
              </a:rPr>
              <a:t>Finally</a:t>
            </a:r>
            <a:r>
              <a:rPr lang="en-US" sz="1600" dirty="0" smtClean="0">
                <a:latin typeface="Avenir Book"/>
                <a:ea typeface="Avenir Book"/>
                <a:cs typeface="Avenir Book"/>
                <a:sym typeface="Avenir Book"/>
              </a:rPr>
              <a:t> - when your app is built and ready to go, it can be </a:t>
            </a:r>
            <a:r>
              <a:rPr lang="en-US" sz="1600" b="1" dirty="0" smtClean="0">
                <a:solidFill>
                  <a:srgbClr val="0365C0"/>
                </a:solidFill>
                <a:latin typeface="Avenir Book"/>
                <a:ea typeface="Avenir Book"/>
                <a:cs typeface="Avenir Book"/>
                <a:sym typeface="Avenir Book"/>
              </a:rPr>
              <a:t>accessed</a:t>
            </a:r>
            <a:r>
              <a:rPr lang="en-US" sz="1600" dirty="0" smtClean="0">
                <a:latin typeface="Avenir Book"/>
                <a:ea typeface="Avenir Book"/>
                <a:cs typeface="Avenir Book"/>
                <a:sym typeface="Avenir Book"/>
              </a:rPr>
              <a:t> by anything with a </a:t>
            </a:r>
            <a:r>
              <a:rPr lang="en-US" sz="1600" b="1" dirty="0" smtClean="0">
                <a:latin typeface="Avenir Book"/>
                <a:ea typeface="Avenir Book"/>
                <a:cs typeface="Avenir Book"/>
                <a:sym typeface="Avenir Book"/>
              </a:rPr>
              <a:t>web browser and a connection to the internet</a:t>
            </a:r>
            <a:r>
              <a:rPr lang="en-US" sz="1600" dirty="0" smtClean="0">
                <a:latin typeface="Avenir Book"/>
                <a:ea typeface="Avenir Book"/>
                <a:cs typeface="Avenir Book"/>
                <a:sym typeface="Avenir Book"/>
              </a:rPr>
              <a:t>, a </a:t>
            </a:r>
            <a:r>
              <a:rPr lang="en-US" sz="1600" b="1" dirty="0" smtClean="0">
                <a:latin typeface="Avenir Book"/>
                <a:ea typeface="Avenir Book"/>
                <a:cs typeface="Avenir Book"/>
                <a:sym typeface="Avenir Book"/>
              </a:rPr>
              <a:t>smartphone app</a:t>
            </a:r>
            <a:r>
              <a:rPr lang="en-US" sz="1600" dirty="0" smtClean="0">
                <a:latin typeface="Avenir Book"/>
                <a:ea typeface="Avenir Book"/>
                <a:cs typeface="Avenir Book"/>
                <a:sym typeface="Avenir Book"/>
              </a:rPr>
              <a:t> (via the </a:t>
            </a:r>
            <a:r>
              <a:rPr lang="en-US" sz="1600" dirty="0" err="1" smtClean="0">
                <a:latin typeface="Avenir Book"/>
                <a:ea typeface="Avenir Book"/>
                <a:cs typeface="Avenir Book"/>
                <a:sym typeface="Avenir Book"/>
              </a:rPr>
              <a:t>Bluemix</a:t>
            </a:r>
            <a:r>
              <a:rPr lang="en-US" sz="1600" dirty="0" smtClean="0">
                <a:latin typeface="Avenir Book"/>
                <a:ea typeface="Avenir Book"/>
                <a:cs typeface="Avenir Book"/>
                <a:sym typeface="Avenir Book"/>
              </a:rPr>
              <a:t> SDK) to utilize backend services, or </a:t>
            </a:r>
            <a:r>
              <a:rPr lang="en-US" sz="1600" b="1" dirty="0" smtClean="0">
                <a:latin typeface="Avenir Book"/>
                <a:ea typeface="Avenir Book"/>
                <a:cs typeface="Avenir Book"/>
                <a:sym typeface="Avenir Book"/>
              </a:rPr>
              <a:t>another type of app or system</a:t>
            </a:r>
            <a:r>
              <a:rPr lang="en-US" sz="1600" dirty="0" smtClean="0">
                <a:latin typeface="Avenir Book"/>
                <a:ea typeface="Avenir Book"/>
                <a:cs typeface="Avenir Book"/>
                <a:sym typeface="Avenir Book"/>
              </a:rPr>
              <a:t> (via an API you create).</a:t>
            </a:r>
          </a:p>
          <a:p>
            <a:pPr lvl="0">
              <a:lnSpc>
                <a:spcPct val="125000"/>
              </a:lnSpc>
              <a:defRPr sz="1800"/>
            </a:pPr>
            <a:endParaRPr lang="en-US" sz="1600" dirty="0" smtClean="0">
              <a:latin typeface="Avenir Book"/>
              <a:ea typeface="Avenir Book"/>
              <a:cs typeface="Avenir Book"/>
              <a:sym typeface="Avenir Book"/>
            </a:endParaRPr>
          </a:p>
          <a:p>
            <a:endParaRPr lang="en-US" dirty="0"/>
          </a:p>
        </p:txBody>
      </p:sp>
    </p:spTree>
    <p:extLst>
      <p:ext uri="{BB962C8B-B14F-4D97-AF65-F5344CB8AC3E}">
        <p14:creationId xmlns:p14="http://schemas.microsoft.com/office/powerpoint/2010/main" val="181351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73" name="Shape 773"/>
          <p:cNvSpPr>
            <a:spLocks noGrp="1"/>
          </p:cNvSpPr>
          <p:nvPr>
            <p:ph type="body" sz="quarter" idx="1"/>
          </p:nvPr>
        </p:nvSpPr>
        <p:spPr>
          <a:prstGeom prst="rect">
            <a:avLst/>
          </a:prstGeom>
        </p:spPr>
        <p:txBody>
          <a:bodyPr/>
          <a:lstStyle/>
          <a:p>
            <a:pPr lvl="0">
              <a:lnSpc>
                <a:spcPct val="125000"/>
              </a:lnSpc>
              <a:defRPr sz="1800"/>
            </a:pPr>
            <a:endParaRPr sz="1600" dirty="0">
              <a:latin typeface="Avenir Book"/>
              <a:ea typeface="Avenir Book"/>
              <a:cs typeface="Avenir Book"/>
              <a:sym typeface="Avenir Book"/>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23" name="Shape 723"/>
          <p:cNvSpPr>
            <a:spLocks noGrp="1"/>
          </p:cNvSpPr>
          <p:nvPr>
            <p:ph type="body" sz="quarter" idx="1"/>
          </p:nvPr>
        </p:nvSpPr>
        <p:spPr>
          <a:prstGeom prst="rect">
            <a:avLst/>
          </a:prstGeom>
        </p:spPr>
        <p:txBody>
          <a:bodyPr/>
          <a:lstStyle/>
          <a:p>
            <a:pPr lvl="0">
              <a:lnSpc>
                <a:spcPct val="125000"/>
              </a:lnSpc>
              <a:defRPr sz="1800"/>
            </a:pPr>
            <a:r>
              <a:rPr lang="ga-IE" sz="1600" dirty="0" smtClean="0">
                <a:latin typeface="Avenir Book"/>
                <a:ea typeface="Avenir Book"/>
                <a:cs typeface="Avenir Book"/>
                <a:sym typeface="Avenir Book"/>
              </a:rPr>
              <a:t>Link to a page with 3 demo’s</a:t>
            </a:r>
          </a:p>
          <a:p>
            <a:pPr lvl="0">
              <a:lnSpc>
                <a:spcPct val="125000"/>
              </a:lnSpc>
              <a:defRPr sz="1800"/>
            </a:pPr>
            <a:endParaRPr lang="ga-IE" sz="1600" dirty="0" smtClean="0">
              <a:latin typeface="Avenir Book"/>
              <a:ea typeface="Avenir Book"/>
              <a:cs typeface="Avenir Book"/>
              <a:sym typeface="Avenir Book"/>
            </a:endParaRPr>
          </a:p>
          <a:p>
            <a:pPr lvl="0">
              <a:lnSpc>
                <a:spcPct val="125000"/>
              </a:lnSpc>
              <a:defRPr sz="1800"/>
            </a:pPr>
            <a:r>
              <a:rPr lang="ga-IE" sz="1600" dirty="0" smtClean="0">
                <a:latin typeface="Avenir Book"/>
                <a:ea typeface="Avenir Book"/>
                <a:cs typeface="Avenir Book"/>
                <a:sym typeface="Avenir Book"/>
              </a:rPr>
              <a:t>1Minute</a:t>
            </a:r>
            <a:r>
              <a:rPr lang="ga-IE" sz="1600" baseline="0" dirty="0" smtClean="0">
                <a:latin typeface="Avenir Book"/>
                <a:ea typeface="Avenir Book"/>
                <a:cs typeface="Avenir Book"/>
                <a:sym typeface="Avenir Book"/>
              </a:rPr>
              <a:t> Demo</a:t>
            </a:r>
          </a:p>
          <a:p>
            <a:pPr lvl="0">
              <a:lnSpc>
                <a:spcPct val="125000"/>
              </a:lnSpc>
              <a:defRPr sz="1800"/>
            </a:pPr>
            <a:endParaRPr sz="1600" dirty="0">
              <a:latin typeface="Avenir Book"/>
              <a:ea typeface="Avenir Book"/>
              <a:cs typeface="Avenir Book"/>
              <a:sym typeface="Avenir Book"/>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Enterprises can adopt Bluemix in different interoperable deployment models</a:t>
            </a: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Security requirements can be met with Bluemix private cloud, on SL or in your data center</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smtClean="0">
              <a:latin typeface="+mn-lt"/>
              <a:ea typeface="+mn-ea"/>
              <a:cs typeface="+mn-cs"/>
              <a:sym typeface="Helvetica Neue"/>
            </a:endParaRPr>
          </a:p>
          <a:p>
            <a:endParaRPr lang="en-US" dirty="0"/>
          </a:p>
        </p:txBody>
      </p:sp>
    </p:spTree>
    <p:extLst>
      <p:ext uri="{BB962C8B-B14F-4D97-AF65-F5344CB8AC3E}">
        <p14:creationId xmlns:p14="http://schemas.microsoft.com/office/powerpoint/2010/main" val="15876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46346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4" name="Shape 634"/>
          <p:cNvSpPr>
            <a:spLocks noGrp="1"/>
          </p:cNvSpPr>
          <p:nvPr>
            <p:ph type="body" sz="quarter" idx="1"/>
          </p:nvPr>
        </p:nvSpPr>
        <p:spPr>
          <a:prstGeom prst="rect">
            <a:avLst/>
          </a:prstGeom>
        </p:spPr>
        <p:txBody>
          <a:bodyPr/>
          <a:lstStyle/>
          <a:p>
            <a:pPr lvl="0">
              <a:lnSpc>
                <a:spcPct val="125000"/>
              </a:lnSpc>
              <a:defRPr sz="1800"/>
            </a:pPr>
            <a:r>
              <a:rPr sz="1600" b="1" dirty="0" smtClean="0">
                <a:latin typeface="Avenir Book"/>
                <a:ea typeface="Avenir Book"/>
                <a:cs typeface="Avenir Book"/>
                <a:sym typeface="Avenir Book"/>
              </a:rPr>
              <a:t>Bluemix </a:t>
            </a:r>
            <a:r>
              <a:rPr sz="1600" b="1" dirty="0">
                <a:latin typeface="Avenir Book"/>
                <a:ea typeface="Avenir Book"/>
                <a:cs typeface="Avenir Book"/>
                <a:sym typeface="Avenir Book"/>
              </a:rPr>
              <a:t>is built on top of IBM’s infrastructure as a service offering - SoftLayer. It embraces Cloud Foundry as an open source platform as a service and extends it with IBM, third party, and community built services.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Explain Diagram </a:t>
            </a:r>
            <a:r>
              <a:rPr sz="1600" dirty="0">
                <a:latin typeface="Avenir Book"/>
                <a:ea typeface="Avenir Book"/>
                <a:cs typeface="Avenir Book"/>
                <a:sym typeface="Avenir Book"/>
              </a:rPr>
              <a:t>(verbs in </a:t>
            </a:r>
            <a:r>
              <a:rPr sz="1600" b="1" dirty="0">
                <a:solidFill>
                  <a:srgbClr val="0365C0"/>
                </a:solidFill>
                <a:latin typeface="Avenir Book"/>
                <a:ea typeface="Avenir Book"/>
                <a:cs typeface="Avenir Book"/>
                <a:sym typeface="Avenir Book"/>
              </a:rPr>
              <a:t>blue</a:t>
            </a:r>
            <a:r>
              <a:rPr sz="1600" b="1" dirty="0">
                <a:latin typeface="Avenir Book"/>
                <a:ea typeface="Avenir Book"/>
                <a:cs typeface="Avenir Book"/>
                <a:sym typeface="Avenir Book"/>
              </a:rPr>
              <a:t> </a:t>
            </a:r>
            <a:r>
              <a:rPr sz="1600" dirty="0">
                <a:latin typeface="Avenir Book"/>
                <a:ea typeface="Avenir Book"/>
                <a:cs typeface="Avenir Book"/>
                <a:sym typeface="Avenir Book"/>
              </a:rPr>
              <a:t>- please use this terminology)</a:t>
            </a:r>
            <a:endParaRPr sz="1600" b="1" dirty="0">
              <a:latin typeface="Avenir Book"/>
              <a:ea typeface="Avenir Book"/>
              <a:cs typeface="Avenir Book"/>
              <a:sym typeface="Avenir Book"/>
            </a:endParaRP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Start by </a:t>
            </a:r>
            <a:r>
              <a:rPr sz="1600" b="1" dirty="0">
                <a:solidFill>
                  <a:srgbClr val="0365C0"/>
                </a:solidFill>
                <a:latin typeface="Avenir Book"/>
                <a:ea typeface="Avenir Book"/>
                <a:cs typeface="Avenir Book"/>
                <a:sym typeface="Avenir Book"/>
              </a:rPr>
              <a:t>Pushing</a:t>
            </a:r>
            <a:r>
              <a:rPr sz="1600" b="1" dirty="0">
                <a:latin typeface="Avenir Book"/>
                <a:ea typeface="Avenir Book"/>
                <a:cs typeface="Avenir Book"/>
                <a:sym typeface="Avenir Book"/>
              </a:rPr>
              <a:t> </a:t>
            </a:r>
            <a:r>
              <a:rPr sz="1600" dirty="0">
                <a:latin typeface="Avenir Book"/>
                <a:ea typeface="Avenir Book"/>
                <a:cs typeface="Avenir Book"/>
                <a:sym typeface="Avenir Book"/>
              </a:rPr>
              <a:t>your code through Cloud Foundry</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Cloud Foundry </a:t>
            </a:r>
            <a:r>
              <a:rPr sz="1600" b="1" dirty="0">
                <a:solidFill>
                  <a:srgbClr val="0365C0"/>
                </a:solidFill>
                <a:latin typeface="Avenir Book"/>
                <a:ea typeface="Avenir Book"/>
                <a:cs typeface="Avenir Book"/>
                <a:sym typeface="Avenir Book"/>
              </a:rPr>
              <a:t>interprets</a:t>
            </a:r>
            <a:r>
              <a:rPr sz="1600" dirty="0">
                <a:latin typeface="Avenir Book"/>
                <a:ea typeface="Avenir Book"/>
                <a:cs typeface="Avenir Book"/>
                <a:sym typeface="Avenir Book"/>
              </a:rPr>
              <a:t> which language you’ve used and </a:t>
            </a:r>
            <a:r>
              <a:rPr sz="1600" b="1" dirty="0">
                <a:solidFill>
                  <a:srgbClr val="0365C0"/>
                </a:solidFill>
                <a:latin typeface="Avenir Book"/>
                <a:ea typeface="Avenir Book"/>
                <a:cs typeface="Avenir Book"/>
                <a:sym typeface="Avenir Book"/>
              </a:rPr>
              <a:t>associates</a:t>
            </a:r>
            <a:r>
              <a:rPr sz="1600" dirty="0">
                <a:latin typeface="Avenir Book"/>
                <a:ea typeface="Avenir Book"/>
                <a:cs typeface="Avenir Book"/>
                <a:sym typeface="Avenir Book"/>
              </a:rPr>
              <a:t> your code to the appropriate runtime - now you have a </a:t>
            </a:r>
            <a:r>
              <a:rPr sz="1600" b="1" dirty="0">
                <a:latin typeface="Avenir Book"/>
                <a:ea typeface="Avenir Book"/>
                <a:cs typeface="Avenir Book"/>
                <a:sym typeface="Avenir Book"/>
              </a:rPr>
              <a:t>working app </a:t>
            </a:r>
            <a:r>
              <a:rPr sz="1600" dirty="0">
                <a:latin typeface="Avenir Book"/>
                <a:ea typeface="Avenir Book"/>
                <a:cs typeface="Avenir Book"/>
                <a:sym typeface="Avenir Book"/>
              </a:rPr>
              <a:t>(layer above runtimes).</a:t>
            </a: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Your app can</a:t>
            </a:r>
            <a:endParaRPr sz="1600" dirty="0">
              <a:latin typeface="Avenir Book"/>
              <a:ea typeface="Avenir Book"/>
              <a:cs typeface="Avenir Book"/>
              <a:sym typeface="Avenir Book"/>
            </a:endParaRP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Pull </a:t>
            </a:r>
            <a:r>
              <a:rPr sz="1600" dirty="0">
                <a:latin typeface="Avenir Book"/>
                <a:ea typeface="Avenir Book"/>
                <a:cs typeface="Avenir Book"/>
                <a:sym typeface="Avenir Book"/>
              </a:rPr>
              <a:t>prebuilt services (IBM, 3rd party, or community built) in from the marketplace and utilize their functionality</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a:t>
            </a:r>
            <a:r>
              <a:rPr sz="1600" dirty="0">
                <a:solidFill>
                  <a:srgbClr val="0365C0"/>
                </a:solidFill>
                <a:latin typeface="Avenir Book"/>
                <a:ea typeface="Avenir Book"/>
                <a:cs typeface="Avenir Book"/>
                <a:sym typeface="Avenir Book"/>
              </a:rPr>
              <a:t> </a:t>
            </a:r>
            <a:r>
              <a:rPr sz="1600" dirty="0">
                <a:latin typeface="Avenir Book"/>
                <a:ea typeface="Avenir Book"/>
                <a:cs typeface="Avenir Book"/>
                <a:sym typeface="Avenir Book"/>
              </a:rPr>
              <a:t>to traditional IT - aka “Your Systems” with a secure connector</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 </a:t>
            </a:r>
            <a:r>
              <a:rPr sz="1600" dirty="0">
                <a:latin typeface="Avenir Book"/>
                <a:ea typeface="Avenir Book"/>
                <a:cs typeface="Avenir Book"/>
                <a:sym typeface="Avenir Book"/>
              </a:rPr>
              <a:t>to other clouds that you utilize with a secure connector</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All of this sits on infrastructure (networking, storage, servers) </a:t>
            </a:r>
            <a:r>
              <a:rPr sz="1600" b="1" dirty="0">
                <a:solidFill>
                  <a:srgbClr val="0365C0"/>
                </a:solidFill>
                <a:latin typeface="Avenir Book"/>
                <a:ea typeface="Avenir Book"/>
                <a:cs typeface="Avenir Book"/>
                <a:sym typeface="Avenir Book"/>
              </a:rPr>
              <a:t>hosted</a:t>
            </a:r>
            <a:r>
              <a:rPr sz="1600" dirty="0">
                <a:latin typeface="Avenir Book"/>
                <a:ea typeface="Avenir Book"/>
                <a:cs typeface="Avenir Book"/>
                <a:sym typeface="Avenir Book"/>
              </a:rPr>
              <a:t> by IBM Softlayer </a:t>
            </a:r>
            <a:r>
              <a:rPr sz="1600" i="1" dirty="0">
                <a:latin typeface="Avenir Book"/>
                <a:ea typeface="Avenir Book"/>
                <a:cs typeface="Avenir Book"/>
                <a:sym typeface="Avenir Book"/>
              </a:rPr>
              <a:t>(IBM’s IaaS cloud offering)</a:t>
            </a:r>
          </a:p>
          <a:p>
            <a:pPr lvl="0">
              <a:lnSpc>
                <a:spcPct val="125000"/>
              </a:lnSpc>
              <a:defRPr sz="1800"/>
            </a:pPr>
            <a:endParaRPr sz="1600" i="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Finally</a:t>
            </a:r>
            <a:r>
              <a:rPr sz="1600" dirty="0">
                <a:latin typeface="Avenir Book"/>
                <a:ea typeface="Avenir Book"/>
                <a:cs typeface="Avenir Book"/>
                <a:sym typeface="Avenir Book"/>
              </a:rPr>
              <a:t> - when your app is built and ready to go, it can be </a:t>
            </a:r>
            <a:r>
              <a:rPr sz="1600" b="1" dirty="0">
                <a:solidFill>
                  <a:srgbClr val="0365C0"/>
                </a:solidFill>
                <a:latin typeface="Avenir Book"/>
                <a:ea typeface="Avenir Book"/>
                <a:cs typeface="Avenir Book"/>
                <a:sym typeface="Avenir Book"/>
              </a:rPr>
              <a:t>accessed</a:t>
            </a:r>
            <a:r>
              <a:rPr sz="1600" dirty="0">
                <a:latin typeface="Avenir Book"/>
                <a:ea typeface="Avenir Book"/>
                <a:cs typeface="Avenir Book"/>
                <a:sym typeface="Avenir Book"/>
              </a:rPr>
              <a:t> by anything with a </a:t>
            </a:r>
            <a:r>
              <a:rPr sz="1600" b="1" dirty="0">
                <a:latin typeface="Avenir Book"/>
                <a:ea typeface="Avenir Book"/>
                <a:cs typeface="Avenir Book"/>
                <a:sym typeface="Avenir Book"/>
              </a:rPr>
              <a:t>web browser and a connection to the internet</a:t>
            </a:r>
            <a:r>
              <a:rPr sz="1600" dirty="0">
                <a:latin typeface="Avenir Book"/>
                <a:ea typeface="Avenir Book"/>
                <a:cs typeface="Avenir Book"/>
                <a:sym typeface="Avenir Book"/>
              </a:rPr>
              <a:t>, a </a:t>
            </a:r>
            <a:r>
              <a:rPr sz="1600" b="1" dirty="0">
                <a:latin typeface="Avenir Book"/>
                <a:ea typeface="Avenir Book"/>
                <a:cs typeface="Avenir Book"/>
                <a:sym typeface="Avenir Book"/>
              </a:rPr>
              <a:t>smartphone app</a:t>
            </a:r>
            <a:r>
              <a:rPr sz="1600" dirty="0">
                <a:latin typeface="Avenir Book"/>
                <a:ea typeface="Avenir Book"/>
                <a:cs typeface="Avenir Book"/>
                <a:sym typeface="Avenir Book"/>
              </a:rPr>
              <a:t> (via the Bluemix SDK) to utilize backend services, or </a:t>
            </a:r>
            <a:r>
              <a:rPr sz="1600" b="1" dirty="0">
                <a:latin typeface="Avenir Book"/>
                <a:ea typeface="Avenir Book"/>
                <a:cs typeface="Avenir Book"/>
                <a:sym typeface="Avenir Book"/>
              </a:rPr>
              <a:t>another type of app or system</a:t>
            </a:r>
            <a:r>
              <a:rPr sz="1600" dirty="0">
                <a:latin typeface="Avenir Book"/>
                <a:ea typeface="Avenir Book"/>
                <a:cs typeface="Avenir Book"/>
                <a:sym typeface="Avenir Book"/>
              </a:rPr>
              <a:t> (via an API you create).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24</a:t>
            </a:fld>
            <a:endParaRPr lang="en-US"/>
          </a:p>
        </p:txBody>
      </p:sp>
    </p:spTree>
    <p:extLst>
      <p:ext uri="{BB962C8B-B14F-4D97-AF65-F5344CB8AC3E}">
        <p14:creationId xmlns:p14="http://schemas.microsoft.com/office/powerpoint/2010/main" val="1986953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lnSpc>
                <a:spcPct val="125000"/>
              </a:lnSpc>
              <a:defRPr sz="1800"/>
            </a:pPr>
            <a:endParaRPr sz="1400" dirty="0">
              <a:latin typeface="Avenir Book"/>
              <a:ea typeface="Avenir Book"/>
              <a:cs typeface="Avenir Book"/>
              <a:sym typeface="Avenir Book"/>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pPr defTabSz="431515">
              <a:spcBef>
                <a:spcPct val="0"/>
              </a:spcBef>
            </a:pPr>
            <a:r>
              <a:rPr lang="en-US" sz="1100">
                <a:latin typeface="Calibri" charset="0"/>
                <a:ea typeface="ＭＳ Ｐゴシック" charset="0"/>
                <a:cs typeface="ＭＳ Ｐゴシック" charset="0"/>
              </a:rPr>
              <a:t>Watson is ushering in a new era of computing; it is fundamentally different from the conventional, programmable computing systems that we</a:t>
            </a:r>
            <a:r>
              <a:rPr lang="ja-JP" altLang="en-US" sz="1100">
                <a:latin typeface="Calibri" charset="0"/>
                <a:ea typeface="ＭＳ Ｐゴシック" charset="0"/>
                <a:cs typeface="ＭＳ Ｐゴシック" charset="0"/>
              </a:rPr>
              <a:t>’</a:t>
            </a:r>
            <a:r>
              <a:rPr lang="en-US" altLang="ja-JP" sz="1100">
                <a:latin typeface="Calibri" charset="0"/>
                <a:ea typeface="ＭＳ Ｐゴシック" charset="0"/>
                <a:cs typeface="ＭＳ Ｐゴシック" charset="0"/>
              </a:rPr>
              <a:t>re used to.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Watson mirrors the same cognitive process that we use every day to understand the world around us. </a:t>
            </a:r>
          </a:p>
          <a:p>
            <a:pPr defTabSz="431515">
              <a:spcBef>
                <a:spcPct val="0"/>
              </a:spcBef>
            </a:pPr>
            <a:endParaRPr lang="en-US" sz="1100">
              <a:latin typeface="Calibri" charset="0"/>
              <a:ea typeface="ＭＳ Ｐゴシック" charset="0"/>
              <a:cs typeface="ＭＳ Ｐゴシック" charset="0"/>
            </a:endParaRPr>
          </a:p>
          <a:p>
            <a:pPr defTabSz="431515">
              <a:spcBef>
                <a:spcPct val="0"/>
              </a:spcBef>
            </a:pPr>
            <a:r>
              <a:rPr lang="en-US" sz="1100">
                <a:latin typeface="Calibri" charset="0"/>
                <a:ea typeface="ＭＳ Ｐゴシック" charset="0"/>
                <a:cs typeface="ＭＳ Ｐゴシック" charset="0"/>
              </a:rPr>
              <a:t>W</a:t>
            </a:r>
            <a:r>
              <a:rPr lang="en-US" sz="1100">
                <a:solidFill>
                  <a:schemeClr val="tx2"/>
                </a:solidFill>
                <a:latin typeface="Calibri" charset="0"/>
                <a:ea typeface="ＭＳ Ｐゴシック" charset="0"/>
                <a:cs typeface="ＭＳ Ｐゴシック" charset="0"/>
              </a:rPr>
              <a:t>ith its ability to learn and navigate the language and protocols of specific professions and industries, and communicate in natural language, Watson </a:t>
            </a:r>
            <a:r>
              <a:rPr lang="en-US" sz="1100">
                <a:latin typeface="Calibri" charset="0"/>
                <a:ea typeface="ＭＳ Ｐゴシック" charset="0"/>
                <a:cs typeface="ＭＳ Ｐゴシック" charset="0"/>
              </a:rPr>
              <a:t>is revolutionizing the way we make decisions, become experts and share expertise, at scale. </a:t>
            </a:r>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ea typeface="ヒラギノ角ゴ Pro W3" charset="0"/>
                <a:cs typeface="ヒラギノ角ゴ Pro W3" charset="0"/>
              </a:defRPr>
            </a:lvl1pPr>
            <a:lvl2pPr marL="729057" indent="-280406" eaLnBrk="0" hangingPunct="0">
              <a:defRPr sz="2400">
                <a:solidFill>
                  <a:schemeClr val="tx1"/>
                </a:solidFill>
                <a:latin typeface="Arial" charset="0"/>
                <a:ea typeface="ヒラギノ角ゴ Pro W3" charset="0"/>
                <a:cs typeface="ヒラギノ角ゴ Pro W3" charset="0"/>
              </a:defRPr>
            </a:lvl2pPr>
            <a:lvl3pPr marL="1121626" indent="-224325" eaLnBrk="0" hangingPunct="0">
              <a:defRPr sz="2400">
                <a:solidFill>
                  <a:schemeClr val="tx1"/>
                </a:solidFill>
                <a:latin typeface="Arial" charset="0"/>
                <a:ea typeface="ヒラギノ角ゴ Pro W3" charset="0"/>
                <a:cs typeface="ヒラギノ角ゴ Pro W3" charset="0"/>
              </a:defRPr>
            </a:lvl3pPr>
            <a:lvl4pPr marL="1570276" indent="-224325" eaLnBrk="0" hangingPunct="0">
              <a:defRPr sz="2400">
                <a:solidFill>
                  <a:schemeClr val="tx1"/>
                </a:solidFill>
                <a:latin typeface="Arial" charset="0"/>
                <a:ea typeface="ヒラギノ角ゴ Pro W3" charset="0"/>
                <a:cs typeface="ヒラギノ角ゴ Pro W3" charset="0"/>
              </a:defRPr>
            </a:lvl4pPr>
            <a:lvl5pPr marL="2018927" indent="-224325" eaLnBrk="0" hangingPunct="0">
              <a:defRPr sz="2400">
                <a:solidFill>
                  <a:schemeClr val="tx1"/>
                </a:solidFill>
                <a:latin typeface="Arial" charset="0"/>
                <a:ea typeface="ヒラギノ角ゴ Pro W3" charset="0"/>
                <a:cs typeface="ヒラギノ角ゴ Pro W3" charset="0"/>
              </a:defRPr>
            </a:lvl5pPr>
            <a:lvl6pPr marL="246757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1622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36487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1352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964461B2-EFD9-A246-8F02-4DF60D4BA887}" type="slidenum">
              <a:rPr lang="en-US" sz="1200"/>
              <a:pPr eaLnBrk="1" hangingPunct="1"/>
              <a:t>27</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p>
            <a:pPr lvl="0" defTabSz="825500">
              <a:lnSpc>
                <a:spcPct val="100000"/>
              </a:lnSpc>
              <a:defRPr sz="1800"/>
            </a:pPr>
            <a:r>
              <a:rPr lang="ga-IE" sz="2200" dirty="0" smtClean="0">
                <a:latin typeface="Lucida Grande"/>
                <a:ea typeface="Lucida Grande"/>
                <a:cs typeface="Lucida Grande"/>
                <a:sym typeface="Lucida Grande"/>
              </a:rPr>
              <a:t>Mobile</a:t>
            </a:r>
            <a:endParaRPr sz="2200" dirty="0">
              <a:latin typeface="Lucida Grande"/>
              <a:ea typeface="Lucida Grande"/>
              <a:cs typeface="Lucida Grande"/>
              <a:sym typeface="Lucida Grande"/>
            </a:endParaRPr>
          </a:p>
        </p:txBody>
      </p:sp>
    </p:spTree>
    <p:extLst>
      <p:ext uri="{BB962C8B-B14F-4D97-AF65-F5344CB8AC3E}">
        <p14:creationId xmlns:p14="http://schemas.microsoft.com/office/powerpoint/2010/main" val="276530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5954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endParaRPr lang="en-US" dirty="0"/>
          </a:p>
        </p:txBody>
      </p:sp>
    </p:spTree>
    <p:extLst>
      <p:ext uri="{BB962C8B-B14F-4D97-AF65-F5344CB8AC3E}">
        <p14:creationId xmlns:p14="http://schemas.microsoft.com/office/powerpoint/2010/main" val="459547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31</a:t>
            </a:fld>
            <a:endParaRPr lang="en-US"/>
          </a:p>
        </p:txBody>
      </p:sp>
    </p:spTree>
    <p:extLst>
      <p:ext uri="{BB962C8B-B14F-4D97-AF65-F5344CB8AC3E}">
        <p14:creationId xmlns:p14="http://schemas.microsoft.com/office/powerpoint/2010/main" val="198695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Intergration</a:t>
            </a:r>
            <a:endParaRPr lang="en-US" dirty="0"/>
          </a:p>
        </p:txBody>
      </p:sp>
    </p:spTree>
    <p:extLst>
      <p:ext uri="{BB962C8B-B14F-4D97-AF65-F5344CB8AC3E}">
        <p14:creationId xmlns:p14="http://schemas.microsoft.com/office/powerpoint/2010/main" val="4225714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 </a:t>
            </a:r>
            <a:endParaRPr lang="en-US" dirty="0"/>
          </a:p>
        </p:txBody>
      </p:sp>
    </p:spTree>
    <p:extLst>
      <p:ext uri="{BB962C8B-B14F-4D97-AF65-F5344CB8AC3E}">
        <p14:creationId xmlns:p14="http://schemas.microsoft.com/office/powerpoint/2010/main" val="3625234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lnSpc>
                <a:spcPct val="125000"/>
              </a:lnSpc>
              <a:defRPr sz="1800"/>
            </a:pPr>
            <a:endParaRPr lang="ga-IE" sz="1600" b="1" dirty="0" smtClean="0">
              <a:latin typeface="Avenir Book"/>
              <a:ea typeface="Avenir Book"/>
              <a:cs typeface="Avenir Book"/>
              <a:sym typeface="Avenir Book"/>
            </a:endParaRPr>
          </a:p>
          <a:p>
            <a:pPr lvl="0">
              <a:lnSpc>
                <a:spcPct val="125000"/>
              </a:lnSpc>
              <a:defRPr sz="1800"/>
            </a:pPr>
            <a:r>
              <a:rPr sz="1600" b="1" dirty="0" smtClean="0">
                <a:latin typeface="Avenir Book"/>
                <a:ea typeface="Avenir Book"/>
                <a:cs typeface="Avenir Book"/>
                <a:sym typeface="Avenir Book"/>
              </a:rPr>
              <a:t>Bluemix </a:t>
            </a:r>
            <a:r>
              <a:rPr sz="1600" b="1" dirty="0">
                <a:latin typeface="Avenir Book"/>
                <a:ea typeface="Avenir Book"/>
                <a:cs typeface="Avenir Book"/>
                <a:sym typeface="Avenir Book"/>
              </a:rPr>
              <a:t>also allows flexibility when it comes to tooling - as, again, each developer has different preferences and needs.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Tooling Options:</a:t>
            </a:r>
          </a:p>
          <a:p>
            <a:pPr marL="197555" lvl="0" indent="-197555">
              <a:lnSpc>
                <a:spcPct val="125000"/>
              </a:lnSpc>
              <a:buSzPct val="75000"/>
              <a:buChar char="•"/>
              <a:defRPr sz="1800"/>
            </a:pPr>
            <a:r>
              <a:rPr sz="1600" dirty="0">
                <a:latin typeface="Avenir Book"/>
                <a:ea typeface="Avenir Book"/>
                <a:cs typeface="Avenir Book"/>
                <a:sym typeface="Avenir Book"/>
              </a:rPr>
              <a:t>IBM offers a </a:t>
            </a:r>
            <a:r>
              <a:rPr sz="1600" b="1" dirty="0">
                <a:latin typeface="Avenir Book"/>
                <a:ea typeface="Avenir Book"/>
                <a:cs typeface="Avenir Book"/>
                <a:sym typeface="Avenir Book"/>
              </a:rPr>
              <a:t>web based integrated development environment</a:t>
            </a:r>
            <a:r>
              <a:rPr sz="1600" dirty="0">
                <a:latin typeface="Avenir Book"/>
                <a:ea typeface="Avenir Book"/>
                <a:cs typeface="Avenir Book"/>
                <a:sym typeface="Avenir Book"/>
              </a:rPr>
              <a:t> (IDE) </a:t>
            </a:r>
            <a:r>
              <a:rPr sz="1600" b="1" dirty="0">
                <a:latin typeface="Avenir Book"/>
                <a:ea typeface="Avenir Book"/>
                <a:cs typeface="Avenir Book"/>
                <a:sym typeface="Avenir Book"/>
              </a:rPr>
              <a:t>and associated git repository </a:t>
            </a:r>
            <a:r>
              <a:rPr sz="1600" dirty="0">
                <a:latin typeface="Avenir Book"/>
                <a:ea typeface="Avenir Book"/>
                <a:cs typeface="Avenir Book"/>
                <a:sym typeface="Avenir Book"/>
              </a:rPr>
              <a:t>that allows quick deployments back to bluemix.</a:t>
            </a:r>
          </a:p>
          <a:p>
            <a:pPr marL="197555" lvl="0" indent="-197555">
              <a:lnSpc>
                <a:spcPct val="125000"/>
              </a:lnSpc>
              <a:buSzPct val="75000"/>
              <a:buChar char="•"/>
              <a:defRPr sz="1800"/>
            </a:pPr>
            <a:r>
              <a:rPr sz="1600" dirty="0">
                <a:latin typeface="Avenir Book"/>
                <a:ea typeface="Avenir Book"/>
                <a:cs typeface="Avenir Book"/>
                <a:sym typeface="Avenir Book"/>
              </a:rPr>
              <a:t>Developers can also edit code on their local machines (with the editor of their choice - i.e. Sublime) and deploy back to Bluemix through the cloud foundry command line.</a:t>
            </a:r>
          </a:p>
          <a:p>
            <a:pPr lvl="0">
              <a:lnSpc>
                <a:spcPct val="125000"/>
              </a:lnSpc>
              <a:defRPr sz="1800"/>
            </a:pPr>
            <a:endParaRPr sz="1600" dirty="0">
              <a:latin typeface="Avenir Book"/>
              <a:ea typeface="Avenir Book"/>
              <a:cs typeface="Avenir Book"/>
              <a:sym typeface="Avenir Book"/>
            </a:endParaRPr>
          </a:p>
          <a:p>
            <a:pPr lvl="0">
              <a:lnSpc>
                <a:spcPct val="125000"/>
              </a:lnSpc>
              <a:defRPr sz="1800"/>
            </a:pPr>
            <a:r>
              <a:rPr sz="1600" b="1" dirty="0">
                <a:solidFill>
                  <a:srgbClr val="53585F"/>
                </a:solidFill>
                <a:latin typeface="Avenir Book"/>
                <a:ea typeface="Avenir Book"/>
                <a:cs typeface="Avenir Book"/>
                <a:sym typeface="Avenir Book"/>
              </a:rPr>
              <a:t>Note to presenter</a:t>
            </a:r>
            <a:r>
              <a:rPr sz="1600" dirty="0">
                <a:solidFill>
                  <a:srgbClr val="53585F"/>
                </a:solidFill>
                <a:latin typeface="Avenir Book"/>
                <a:ea typeface="Avenir Book"/>
                <a:cs typeface="Avenir Book"/>
                <a:sym typeface="Avenir Book"/>
              </a:rPr>
              <a:t>: Other IDEs (like Eclipse, Cloud9) have direct integration with Cloud Foundry and can push code directly to bluemix, rather than a manual push by developer via command line. </a:t>
            </a:r>
            <a:r>
              <a:rPr sz="1600" i="1" dirty="0">
                <a:solidFill>
                  <a:srgbClr val="53585F"/>
                </a:solidFill>
                <a:latin typeface="Avenir Book"/>
                <a:ea typeface="Avenir Book"/>
                <a:cs typeface="Avenir Book"/>
                <a:sym typeface="Avenir Book"/>
              </a:rPr>
              <a:t>You may be asked about this.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eaLnBrk="1" hangingPunct="1">
              <a:spcBef>
                <a:spcPts val="600"/>
              </a:spcBef>
              <a:buFont typeface="Arial" panose="020B0604020202020204" pitchFamily="34" charset="0"/>
              <a:buNone/>
            </a:pPr>
            <a:endParaRPr lang="en-US" altLang="en-US" sz="1200" b="0" dirty="0" smtClean="0">
              <a:solidFill>
                <a:srgbClr val="3B0256"/>
              </a:solidFill>
            </a:endParaRPr>
          </a:p>
          <a:p>
            <a:pPr marL="0" indent="0" algn="just" eaLnBrk="1" hangingPunct="1">
              <a:spcBef>
                <a:spcPts val="600"/>
              </a:spcBef>
              <a:buFont typeface="Arial" panose="020B0604020202020204" pitchFamily="34" charset="0"/>
              <a:buNone/>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 digital disruption is underway across all industries, and at the core of this disruption is a transformation and acceleration of innovation, development and delivery methods. Enterprise executives recognize the significance of this transformation and are seeking ways to bring the culture of startup innovation into their enterprise. They need to lead the digital disruption or risk being disrupted -- digitally disintermediated from their customers, employees, or suppliers. Born on the cloud startups are leading many disruptions and using new methods to achieve these disruptive innovations.</a:t>
            </a:r>
          </a:p>
          <a:p>
            <a:pPr marL="171450" indent="-171450" algn="just" eaLnBrk="1" hangingPunct="1">
              <a:spcBef>
                <a:spcPts val="600"/>
              </a:spcBef>
              <a:buFont typeface="Arial" panose="020B0604020202020204" pitchFamily="34" charset="0"/>
              <a:buChar char="•"/>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These digital disruptors are delivering new business models and customer value at high speed and high quality, continuously iterating and experimenting in-field to achieve their desired business outcomes. Pivoting and rapidly iterating to achieve customer adoption and revenue growth. </a:t>
            </a:r>
          </a:p>
          <a:p>
            <a:pPr marL="171450" indent="-171450" algn="just" eaLnBrk="1" hangingPunct="1">
              <a:spcBef>
                <a:spcPts val="600"/>
              </a:spcBef>
              <a:buFont typeface="Arial" panose="020B0604020202020204" pitchFamily="34" charset="0"/>
              <a:buChar char="•"/>
            </a:pPr>
            <a:endParaRPr lang="en-US" altLang="en-US" sz="1200" b="0" dirty="0" smtClean="0">
              <a:solidFill>
                <a:srgbClr val="3B0256"/>
              </a:solidFill>
            </a:endParaRPr>
          </a:p>
          <a:p>
            <a:pPr marL="171450" indent="-171450" algn="just" eaLnBrk="1" hangingPunct="1">
              <a:spcBef>
                <a:spcPts val="600"/>
              </a:spcBef>
              <a:buFont typeface="Arial" panose="020B0604020202020204" pitchFamily="34" charset="0"/>
              <a:buChar char="•"/>
            </a:pPr>
            <a:r>
              <a:rPr lang="en-US" altLang="en-US" sz="1200" b="0" dirty="0" smtClean="0">
                <a:solidFill>
                  <a:srgbClr val="3B0256"/>
                </a:solidFill>
              </a:rPr>
              <a:t>These new methods, typically discussed as DevOps, encompasses a transformation of culture, processes and tools. In a manor that accelerates innovation, rapid instantiation of new services, and data driven iterations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3C999AD-79EC-4F02-84A9-EEA7F0527E4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862170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smtClean="0"/>
              <a:t>Startups</a:t>
            </a:r>
          </a:p>
          <a:p>
            <a:pPr marL="285750" indent="-285750" defTabSz="914400">
              <a:buFont typeface="Arial" panose="020B0604020202020204" pitchFamily="34" charset="0"/>
              <a:buChar char="•"/>
            </a:pPr>
            <a:r>
              <a:rPr lang="en-US" altLang="en-US" sz="2400" b="1" dirty="0" smtClean="0">
                <a:solidFill>
                  <a:srgbClr val="000000"/>
                </a:solidFill>
              </a:rPr>
              <a:t>Born on the cloud startups </a:t>
            </a:r>
            <a:r>
              <a:rPr lang="en-US" altLang="en-US" sz="2400" dirty="0" smtClean="0">
                <a:solidFill>
                  <a:srgbClr val="000000"/>
                </a:solidFill>
              </a:rPr>
              <a:t>are leading many disruptions and using new ways to achieve breakthrough innovations</a:t>
            </a:r>
          </a:p>
          <a:p>
            <a:pPr marL="285750" marR="0" indent="-285750" defTabSz="9144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altLang="en-US" sz="2400" dirty="0" smtClean="0">
                <a:solidFill>
                  <a:srgbClr val="000000"/>
                </a:solidFill>
              </a:rPr>
              <a:t>At the </a:t>
            </a:r>
            <a:r>
              <a:rPr lang="en-US" altLang="en-US" sz="2400" b="1" dirty="0" smtClean="0">
                <a:solidFill>
                  <a:srgbClr val="000000"/>
                </a:solidFill>
              </a:rPr>
              <a:t>core of this disruption </a:t>
            </a:r>
            <a:r>
              <a:rPr lang="en-US" altLang="en-US" sz="2400" dirty="0" smtClean="0">
                <a:solidFill>
                  <a:srgbClr val="000000"/>
                </a:solidFill>
              </a:rPr>
              <a:t>is a transformation and acceleration of innovation, development and delivery methods</a:t>
            </a:r>
          </a:p>
          <a:p>
            <a:pPr marL="285750" marR="0" indent="-285750" defTabSz="9144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400" dirty="0" smtClean="0">
                <a:solidFill>
                  <a:srgbClr val="000000"/>
                </a:solidFill>
              </a:rPr>
              <a:t>These new methods, typically discussed as </a:t>
            </a:r>
            <a:r>
              <a:rPr lang="en-US" sz="2400" b="1" dirty="0" err="1" smtClean="0">
                <a:solidFill>
                  <a:srgbClr val="000000"/>
                </a:solidFill>
              </a:rPr>
              <a:t>DevOps</a:t>
            </a:r>
            <a:r>
              <a:rPr lang="en-US" sz="2400" dirty="0" smtClean="0">
                <a:solidFill>
                  <a:srgbClr val="000000"/>
                </a:solidFill>
              </a:rPr>
              <a:t>, encompasses a transformation of culture, processes and tools</a:t>
            </a:r>
          </a:p>
          <a:p>
            <a:pPr marL="0" marR="0" indent="0" defTabSz="9144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altLang="en-US" sz="2400" dirty="0" smtClean="0">
              <a:solidFill>
                <a:srgbClr val="000000"/>
              </a:solidFill>
            </a:endParaRPr>
          </a:p>
          <a:p>
            <a:pPr marL="0" marR="0" indent="0" defTabSz="914400" eaLnBrk="1" fontAlgn="auto" latinLnBrk="0" hangingPunct="1">
              <a:lnSpc>
                <a:spcPct val="117999"/>
              </a:lnSpc>
              <a:spcBef>
                <a:spcPts val="0"/>
              </a:spcBef>
              <a:spcAft>
                <a:spcPts val="0"/>
              </a:spcAft>
              <a:buClrTx/>
              <a:buSzTx/>
              <a:buFont typeface="Arial" panose="020B0604020202020204" pitchFamily="34" charset="0"/>
              <a:buNone/>
              <a:tabLst/>
              <a:defRPr/>
            </a:pPr>
            <a:r>
              <a:rPr lang="en-US" altLang="en-US" sz="2400" b="1" u="sng" dirty="0" smtClean="0">
                <a:solidFill>
                  <a:srgbClr val="000000"/>
                </a:solidFill>
              </a:rPr>
              <a:t>Enterprise</a:t>
            </a:r>
          </a:p>
          <a:p>
            <a:pPr marL="285750" indent="-285750" defTabSz="914400">
              <a:buFont typeface="Arial" panose="020B0604020202020204" pitchFamily="34" charset="0"/>
              <a:buChar char="•"/>
            </a:pPr>
            <a:endParaRPr lang="en-US" altLang="en-US" sz="2400" dirty="0" smtClean="0">
              <a:solidFill>
                <a:srgbClr val="000000"/>
              </a:solidFill>
            </a:endParaRPr>
          </a:p>
          <a:p>
            <a:pPr marL="285750" indent="-285750" defTabSz="914400">
              <a:buFont typeface="Arial" panose="020B0604020202020204" pitchFamily="34" charset="0"/>
              <a:buChar char="•"/>
            </a:pPr>
            <a:endParaRPr lang="en-US" altLang="en-US" sz="2400" dirty="0" smtClean="0">
              <a:solidFill>
                <a:srgbClr val="000000"/>
              </a:solidFill>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184741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9" name="Shape 709"/>
          <p:cNvSpPr>
            <a:spLocks noGrp="1"/>
          </p:cNvSpPr>
          <p:nvPr>
            <p:ph type="body" sz="quarter" idx="1"/>
          </p:nvPr>
        </p:nvSpPr>
        <p:spPr>
          <a:prstGeom prst="rect">
            <a:avLst/>
          </a:prstGeom>
        </p:spPr>
        <p:txBody>
          <a:bodyPr/>
          <a:lstStyle/>
          <a:p>
            <a:pPr lvl="0">
              <a:lnSpc>
                <a:spcPct val="125000"/>
              </a:lnSpc>
              <a:defRPr sz="1800"/>
            </a:pPr>
            <a:r>
              <a:rPr sz="1600" b="1">
                <a:latin typeface="Avenir Book"/>
                <a:ea typeface="Avenir Book"/>
                <a:cs typeface="Avenir Book"/>
                <a:sym typeface="Avenir Book"/>
              </a:rPr>
              <a:t>Bluemix’ pricing is just as flexible as many of the other capabilities we’ve discussed.</a:t>
            </a:r>
            <a:r>
              <a:rPr sz="1600">
                <a:latin typeface="Avenir Book"/>
                <a:ea typeface="Avenir Book"/>
                <a:cs typeface="Avenir Book"/>
                <a:sym typeface="Avenir Book"/>
              </a:rPr>
              <a:t> </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You can sign up for Bluemix in a matter of minutes</a:t>
            </a:r>
          </a:p>
          <a:p>
            <a:pPr marL="197555" lvl="0" indent="-197555">
              <a:lnSpc>
                <a:spcPct val="125000"/>
              </a:lnSpc>
              <a:buSzPct val="75000"/>
              <a:buChar char="•"/>
              <a:defRPr sz="1800"/>
            </a:pPr>
            <a:r>
              <a:rPr sz="1600">
                <a:latin typeface="Avenir Book"/>
                <a:ea typeface="Avenir Book"/>
                <a:cs typeface="Avenir Book"/>
                <a:sym typeface="Avenir Book"/>
              </a:rPr>
              <a:t>A 30 day free trial (</a:t>
            </a:r>
            <a:r>
              <a:rPr sz="1600" b="1">
                <a:latin typeface="Avenir Book"/>
                <a:ea typeface="Avenir Book"/>
                <a:cs typeface="Avenir Book"/>
                <a:sym typeface="Avenir Book"/>
              </a:rPr>
              <a:t>no credit card required</a:t>
            </a:r>
            <a:r>
              <a:rPr sz="1600">
                <a:latin typeface="Avenir Book"/>
                <a:ea typeface="Avenir Book"/>
                <a:cs typeface="Avenir Book"/>
                <a:sym typeface="Avenir Book"/>
              </a:rPr>
              <a:t>) allows you to experience all that Bluemix has to offer</a:t>
            </a:r>
          </a:p>
          <a:p>
            <a:pPr marL="197555" lvl="0" indent="-197555">
              <a:lnSpc>
                <a:spcPct val="125000"/>
              </a:lnSpc>
              <a:buSzPct val="75000"/>
              <a:buChar char="•"/>
              <a:defRPr sz="1800"/>
            </a:pPr>
            <a:r>
              <a:rPr sz="1600">
                <a:latin typeface="Avenir Book"/>
                <a:ea typeface="Avenir Book"/>
                <a:cs typeface="Avenir Book"/>
                <a:sym typeface="Avenir Book"/>
              </a:rPr>
              <a:t>A free tier for every service encourages further experimentation after the trial has ended</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Once you’re ready to move forward with Bluemix, </a:t>
            </a:r>
            <a:r>
              <a:rPr sz="1600" b="1">
                <a:latin typeface="Avenir Book"/>
                <a:ea typeface="Avenir Book"/>
                <a:cs typeface="Avenir Book"/>
                <a:sym typeface="Avenir Book"/>
              </a:rPr>
              <a:t>pricing is straightforward</a:t>
            </a:r>
            <a:r>
              <a:rPr sz="1600">
                <a:latin typeface="Avenir Book"/>
                <a:ea typeface="Avenir Book"/>
                <a:cs typeface="Avenir Book"/>
                <a:sym typeface="Avenir Book"/>
              </a:rPr>
              <a:t>:</a:t>
            </a:r>
          </a:p>
          <a:p>
            <a:pPr marL="642055" lvl="1" indent="-197555">
              <a:lnSpc>
                <a:spcPct val="125000"/>
              </a:lnSpc>
              <a:buSzPct val="75000"/>
              <a:buChar char="•"/>
              <a:defRPr sz="1800"/>
            </a:pPr>
            <a:r>
              <a:rPr sz="1600">
                <a:latin typeface="Avenir Book"/>
                <a:ea typeface="Avenir Book"/>
                <a:cs typeface="Avenir Book"/>
                <a:sym typeface="Avenir Book"/>
              </a:rPr>
              <a:t>Pay as you go</a:t>
            </a:r>
          </a:p>
          <a:p>
            <a:pPr marL="1086555" lvl="2" indent="-197555">
              <a:lnSpc>
                <a:spcPct val="125000"/>
              </a:lnSpc>
              <a:buSzPct val="75000"/>
              <a:buChar char="•"/>
              <a:defRPr sz="1800"/>
            </a:pPr>
            <a:r>
              <a:rPr sz="1600">
                <a:latin typeface="Avenir Book"/>
                <a:ea typeface="Avenir Book"/>
                <a:cs typeface="Avenir Book"/>
                <a:sym typeface="Avenir Book"/>
              </a:rPr>
              <a:t>Pay for what you use (runtimes/services) and nothing more</a:t>
            </a:r>
          </a:p>
          <a:p>
            <a:pPr marL="1086555" lvl="2" indent="-197555">
              <a:lnSpc>
                <a:spcPct val="125000"/>
              </a:lnSpc>
              <a:buSzPct val="75000"/>
              <a:buChar char="•"/>
              <a:defRPr sz="1800"/>
            </a:pPr>
            <a:r>
              <a:rPr sz="1600">
                <a:latin typeface="Avenir Book"/>
                <a:ea typeface="Avenir Book"/>
                <a:cs typeface="Avenir Book"/>
                <a:sym typeface="Avenir Book"/>
              </a:rPr>
              <a:t>No commitment</a:t>
            </a:r>
          </a:p>
          <a:p>
            <a:pPr marL="642055" lvl="1" indent="-197555">
              <a:lnSpc>
                <a:spcPct val="125000"/>
              </a:lnSpc>
              <a:buSzPct val="75000"/>
              <a:buChar char="•"/>
              <a:defRPr sz="1800"/>
            </a:pPr>
            <a:r>
              <a:rPr sz="1600">
                <a:latin typeface="Avenir Book"/>
                <a:ea typeface="Avenir Book"/>
                <a:cs typeface="Avenir Book"/>
                <a:sym typeface="Avenir Book"/>
              </a:rPr>
              <a:t>Subscription</a:t>
            </a:r>
          </a:p>
          <a:p>
            <a:pPr marL="1086555" lvl="2" indent="-197555">
              <a:lnSpc>
                <a:spcPct val="125000"/>
              </a:lnSpc>
              <a:buSzPct val="75000"/>
              <a:buChar char="•"/>
              <a:defRPr sz="1800"/>
            </a:pPr>
            <a:r>
              <a:rPr sz="1600">
                <a:latin typeface="Avenir Book"/>
                <a:ea typeface="Avenir Book"/>
                <a:cs typeface="Avenir Book"/>
                <a:sym typeface="Avenir Book"/>
              </a:rPr>
              <a:t>Pick a monthly commitment price and subscription term — receive a discount off of pay as you go rates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Check with Bryan, can we use these numbers externally</a:t>
            </a:r>
            <a:endParaRPr lang="en-US" dirty="0"/>
          </a:p>
        </p:txBody>
      </p:sp>
    </p:spTree>
    <p:extLst>
      <p:ext uri="{BB962C8B-B14F-4D97-AF65-F5344CB8AC3E}">
        <p14:creationId xmlns:p14="http://schemas.microsoft.com/office/powerpoint/2010/main" val="47797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65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4" name="Shape 154"/>
          <p:cNvSpPr>
            <a:spLocks noGrp="1"/>
          </p:cNvSpPr>
          <p:nvPr>
            <p:ph type="body" sz="quarter" idx="1"/>
          </p:nvPr>
        </p:nvSpPr>
        <p:spPr>
          <a:prstGeom prst="rect">
            <a:avLst/>
          </a:prstGeom>
        </p:spPr>
        <p:txBody>
          <a:bodyPr/>
          <a:lstStyle/>
          <a:p>
            <a:pPr lvl="0">
              <a:defRPr sz="1800"/>
            </a:pPr>
            <a:r>
              <a:rPr sz="1400" dirty="0" smtClean="0"/>
              <a:t>Slide Intention</a:t>
            </a:r>
            <a:endParaRPr lang="ga-IE" sz="1400" dirty="0" smtClean="0"/>
          </a:p>
          <a:p>
            <a:pPr lvl="0">
              <a:defRPr sz="1800"/>
            </a:pPr>
            <a:r>
              <a:rPr sz="1400" dirty="0" smtClean="0"/>
              <a:t>Start </a:t>
            </a:r>
            <a:r>
              <a:rPr sz="1400" dirty="0"/>
              <a:t>the conversation.  *Talk to Uber and how it disrupted the way users view/expect transportation*</a:t>
            </a:r>
          </a:p>
          <a:p>
            <a:pPr lvl="0">
              <a:defRPr sz="1800"/>
            </a:pPr>
            <a:r>
              <a:rPr sz="1400" dirty="0"/>
              <a:t>Technology shifts are driving unprecedented business transformation </a:t>
            </a:r>
          </a:p>
          <a:p>
            <a:pPr lvl="0">
              <a:defRPr sz="1800"/>
            </a:pPr>
            <a:r>
              <a:rPr sz="1400" dirty="0"/>
              <a:t>The new class of innovative and disruptive companies build apps and services, they don’t run data centers</a:t>
            </a:r>
          </a:p>
          <a:p>
            <a:pPr lvl="0">
              <a:defRPr sz="1800"/>
            </a:pPr>
            <a:r>
              <a:rPr sz="1400" dirty="0"/>
              <a:t>The most successful enterprises will be the ones that embrace change and innovation and transform at speed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286949">
              <a:spcBef>
                <a:spcPts val="377"/>
              </a:spcBef>
              <a:defRPr sz="1800"/>
            </a:pPr>
            <a:r>
              <a:rPr lang="en-US" sz="1600" b="1" dirty="0" smtClean="0">
                <a:solidFill>
                  <a:srgbClr val="5592DA"/>
                </a:solidFill>
                <a:latin typeface="+mn-lt"/>
                <a:ea typeface="+mn-ea"/>
                <a:cs typeface="+mn-cs"/>
                <a:sym typeface="Helvetica Neue"/>
              </a:rPr>
              <a:t>IBM managed platform</a:t>
            </a:r>
          </a:p>
          <a:p>
            <a:pPr defTabSz="286949">
              <a:defRPr sz="1800"/>
            </a:pPr>
            <a:r>
              <a:rPr lang="en-US" sz="1200" dirty="0" smtClean="0">
                <a:latin typeface="Helvetica Neue Light"/>
                <a:ea typeface="Helvetica Neue Light"/>
                <a:cs typeface="Helvetica Neue Light"/>
                <a:sym typeface="Helvetica Neue Light"/>
              </a:rPr>
              <a:t>Bluemix is a fully managed platform offered seamlessly across </a:t>
            </a:r>
            <a:r>
              <a:rPr lang="en-US" sz="1200" b="1" dirty="0" smtClean="0">
                <a:solidFill>
                  <a:srgbClr val="535353"/>
                </a:solidFill>
                <a:latin typeface="+mn-lt"/>
                <a:ea typeface="+mn-ea"/>
                <a:cs typeface="+mn-cs"/>
                <a:sym typeface="Helvetica Neue"/>
              </a:rPr>
              <a:t>public</a:t>
            </a:r>
            <a:r>
              <a:rPr lang="en-US" sz="1200" dirty="0" smtClean="0">
                <a:latin typeface="Helvetica Neue Light"/>
                <a:ea typeface="Helvetica Neue Light"/>
                <a:cs typeface="Helvetica Neue Light"/>
                <a:sym typeface="Helvetica Neue Light"/>
              </a:rPr>
              <a:t>, </a:t>
            </a:r>
            <a:r>
              <a:rPr lang="en-US" sz="1200" b="1" dirty="0" smtClean="0">
                <a:solidFill>
                  <a:srgbClr val="535353"/>
                </a:solidFill>
                <a:latin typeface="+mn-lt"/>
                <a:ea typeface="+mn-ea"/>
                <a:cs typeface="+mn-cs"/>
                <a:sym typeface="Helvetica Neue"/>
              </a:rPr>
              <a:t>dedicated</a:t>
            </a:r>
            <a:r>
              <a:rPr lang="en-US" sz="1200" dirty="0" smtClean="0">
                <a:latin typeface="Helvetica Neue Light"/>
                <a:ea typeface="Helvetica Neue Light"/>
                <a:cs typeface="Helvetica Neue Light"/>
                <a:sym typeface="Helvetica Neue Light"/>
              </a:rPr>
              <a:t> and </a:t>
            </a:r>
            <a:r>
              <a:rPr lang="en-US" sz="1200" b="1" dirty="0" smtClean="0">
                <a:solidFill>
                  <a:srgbClr val="535353"/>
                </a:solidFill>
                <a:latin typeface="+mn-lt"/>
                <a:ea typeface="+mn-ea"/>
                <a:cs typeface="+mn-cs"/>
                <a:sym typeface="Helvetica Neue"/>
              </a:rPr>
              <a:t>local</a:t>
            </a:r>
            <a:r>
              <a:rPr lang="en-US" sz="1200" dirty="0" smtClean="0">
                <a:latin typeface="Helvetica Neue Light"/>
                <a:ea typeface="Helvetica Neue Light"/>
                <a:cs typeface="Helvetica Neue Light"/>
                <a:sym typeface="Helvetica Neue Light"/>
              </a:rPr>
              <a:t> deployments. Leverage IBM’s experience and expertise to provide a platform that is </a:t>
            </a:r>
            <a:r>
              <a:rPr lang="en-US" sz="1200" b="1" dirty="0" smtClean="0">
                <a:solidFill>
                  <a:srgbClr val="535353"/>
                </a:solidFill>
                <a:latin typeface="+mn-lt"/>
                <a:ea typeface="+mn-ea"/>
                <a:cs typeface="+mn-cs"/>
                <a:sym typeface="Helvetica Neue"/>
              </a:rPr>
              <a:t>always current</a:t>
            </a:r>
            <a:r>
              <a:rPr lang="en-US" sz="1200" dirty="0" smtClean="0">
                <a:latin typeface="Helvetica Neue Light"/>
                <a:ea typeface="Helvetica Neue Light"/>
                <a:cs typeface="Helvetica Neue Light"/>
                <a:sym typeface="Helvetica Neue Light"/>
              </a:rPr>
              <a:t> and </a:t>
            </a:r>
            <a:r>
              <a:rPr lang="en-US" sz="1200" b="1" dirty="0" smtClean="0">
                <a:solidFill>
                  <a:srgbClr val="535353"/>
                </a:solidFill>
                <a:latin typeface="+mn-lt"/>
                <a:ea typeface="+mn-ea"/>
                <a:cs typeface="+mn-cs"/>
                <a:sym typeface="Helvetica Neue"/>
              </a:rPr>
              <a:t>always available</a:t>
            </a:r>
            <a:r>
              <a:rPr lang="en-US" sz="1200" dirty="0" smtClean="0">
                <a:latin typeface="Helvetica Neue Light"/>
                <a:ea typeface="Helvetica Neue Light"/>
                <a:cs typeface="Helvetica Neue Light"/>
                <a:sym typeface="Helvetica Neue Light"/>
              </a:rPr>
              <a:t>.</a:t>
            </a:r>
          </a:p>
          <a:p>
            <a:pPr marL="118991" lvl="2" indent="-47255" defTabSz="286949">
              <a:buSzPct val="100000"/>
              <a:buFont typeface="Helvetica Neue Light"/>
              <a:buChar char="•"/>
              <a:defRPr sz="1800"/>
            </a:pPr>
            <a:r>
              <a:rPr lang="en-US" sz="900" dirty="0" smtClean="0">
                <a:latin typeface="Helvetica Neue Light"/>
                <a:ea typeface="Helvetica Neue Light"/>
                <a:cs typeface="Helvetica Neue Light"/>
                <a:sym typeface="Helvetica Neue Light"/>
              </a:rPr>
              <a:t>24/7 Ops Team</a:t>
            </a:r>
          </a:p>
          <a:p>
            <a:pPr marL="118991" lvl="2" indent="-47255" defTabSz="286949">
              <a:buSzPct val="100000"/>
              <a:buFont typeface="Helvetica Neue Light"/>
              <a:buChar char="•"/>
              <a:defRPr sz="1800"/>
            </a:pPr>
            <a:r>
              <a:rPr lang="en-US" sz="900" dirty="0" smtClean="0">
                <a:latin typeface="Helvetica Neue Light"/>
                <a:ea typeface="Helvetica Neue Light"/>
                <a:cs typeface="Helvetica Neue Light"/>
                <a:sym typeface="Helvetica Neue Light"/>
              </a:rPr>
              <a:t>Expertise gained by running the worlds largest Cloud Foundry environment supporting over 1B API calls per day</a:t>
            </a:r>
          </a:p>
          <a:p>
            <a:pPr defTabSz="286949">
              <a:spcBef>
                <a:spcPts val="377"/>
              </a:spcBef>
              <a:defRPr sz="1800"/>
            </a:pPr>
            <a:endParaRPr lang="en-US" sz="1400" b="1" dirty="0" smtClean="0">
              <a:solidFill>
                <a:srgbClr val="5592DA"/>
              </a:solidFill>
              <a:latin typeface="+mn-lt"/>
              <a:ea typeface="+mn-ea"/>
              <a:cs typeface="+mn-cs"/>
              <a:sym typeface="Helvetica Neue"/>
            </a:endParaRPr>
          </a:p>
          <a:p>
            <a:pPr defTabSz="286949">
              <a:spcBef>
                <a:spcPts val="377"/>
              </a:spcBef>
              <a:defRPr sz="1800"/>
            </a:pPr>
            <a:r>
              <a:rPr lang="en-US" sz="1400" b="1" dirty="0" smtClean="0">
                <a:solidFill>
                  <a:srgbClr val="5592DA"/>
                </a:solidFill>
                <a:latin typeface="+mn-lt"/>
                <a:ea typeface="+mn-ea"/>
                <a:cs typeface="+mn-cs"/>
                <a:sym typeface="Helvetica Neue"/>
              </a:rPr>
              <a:t>A true partnership with IBM</a:t>
            </a:r>
            <a:endParaRPr lang="en-US" sz="1400" dirty="0" smtClean="0">
              <a:solidFill>
                <a:srgbClr val="5592DA"/>
              </a:solidFill>
              <a:latin typeface="+mn-lt"/>
              <a:ea typeface="+mn-ea"/>
              <a:cs typeface="+mn-cs"/>
              <a:sym typeface="Helvetica Neue"/>
            </a:endParaRPr>
          </a:p>
          <a:p>
            <a:pPr defTabSz="286949">
              <a:defRPr sz="1800"/>
            </a:pPr>
            <a:r>
              <a:rPr lang="en-US" sz="1200" dirty="0" smtClean="0">
                <a:latin typeface="Helvetica Neue Light"/>
                <a:ea typeface="Helvetica Neue Light"/>
                <a:cs typeface="Helvetica Neue Light"/>
                <a:sym typeface="Helvetica Neue Light"/>
              </a:rPr>
              <a:t>In addition to ensuring that your environment is always current, the IBM Global Operations team will monitor your Bluemix installation ensuring you have the responsiveness, capacity and availability required to run enterprise workloads</a:t>
            </a:r>
            <a:endParaRPr lang="en-US" sz="900" dirty="0" smtClean="0">
              <a:latin typeface="Helvetica Neue Light"/>
              <a:ea typeface="Helvetica Neue Light"/>
              <a:cs typeface="Helvetica Neue Light"/>
              <a:sym typeface="Helvetica Neue Light"/>
            </a:endParaRPr>
          </a:p>
          <a:p>
            <a:endParaRPr lang="en-US" dirty="0" smtClean="0"/>
          </a:p>
          <a:p>
            <a:pPr defTabSz="286949">
              <a:spcBef>
                <a:spcPts val="377"/>
              </a:spcBef>
              <a:defRPr sz="1800"/>
            </a:pPr>
            <a:r>
              <a:rPr lang="en-US" sz="2800" b="1" dirty="0" smtClean="0">
                <a:solidFill>
                  <a:srgbClr val="5592DA"/>
                </a:solidFill>
                <a:latin typeface="+mn-lt"/>
                <a:ea typeface="+mn-ea"/>
                <a:cs typeface="+mn-cs"/>
                <a:sym typeface="Helvetica Neue"/>
              </a:rPr>
              <a:t>Priced based on usage/provisioning</a:t>
            </a:r>
            <a:endParaRPr lang="en-US" sz="2800" dirty="0" smtClean="0">
              <a:solidFill>
                <a:srgbClr val="5592DA"/>
              </a:solidFill>
              <a:latin typeface="+mn-lt"/>
              <a:ea typeface="+mn-ea"/>
              <a:cs typeface="+mn-cs"/>
              <a:sym typeface="Helvetica Neue"/>
            </a:endParaRPr>
          </a:p>
          <a:p>
            <a:pPr defTabSz="286949">
              <a:defRPr sz="1800"/>
            </a:pPr>
            <a:r>
              <a:rPr lang="en-US" sz="2400" dirty="0" smtClean="0">
                <a:latin typeface="Helvetica Neue Light"/>
                <a:ea typeface="Helvetica Neue Light"/>
                <a:cs typeface="Helvetica Neue Light"/>
                <a:sym typeface="Helvetica Neue Light"/>
              </a:rPr>
              <a:t>Take advantage of economies of scale in the public model and enjoy the flexibility to expand and contract in private models.</a:t>
            </a:r>
          </a:p>
          <a:p>
            <a:endParaRPr lang="en-US" dirty="0" smtClean="0"/>
          </a:p>
          <a:p>
            <a:pPr defTabSz="286949">
              <a:spcBef>
                <a:spcPts val="377"/>
              </a:spcBef>
              <a:defRPr sz="1800"/>
            </a:pPr>
            <a:r>
              <a:rPr lang="en-US" sz="2800" b="1" dirty="0" smtClean="0">
                <a:solidFill>
                  <a:srgbClr val="5592DA"/>
                </a:solidFill>
                <a:latin typeface="+mn-lt"/>
                <a:ea typeface="+mn-ea"/>
                <a:cs typeface="+mn-cs"/>
                <a:sym typeface="Helvetica Neue"/>
              </a:rPr>
              <a:t>Where you need it</a:t>
            </a:r>
            <a:endParaRPr lang="en-US" sz="2800" dirty="0" smtClean="0">
              <a:solidFill>
                <a:srgbClr val="5592DA"/>
              </a:solidFill>
              <a:latin typeface="+mn-lt"/>
              <a:ea typeface="+mn-ea"/>
              <a:cs typeface="+mn-cs"/>
              <a:sym typeface="Helvetica Neue"/>
            </a:endParaRPr>
          </a:p>
          <a:p>
            <a:pPr defTabSz="286949">
              <a:defRPr sz="1800"/>
            </a:pPr>
            <a:r>
              <a:rPr lang="en-US" sz="2400" dirty="0" smtClean="0">
                <a:latin typeface="Helvetica Neue Light"/>
                <a:ea typeface="Helvetica Neue Light"/>
                <a:cs typeface="Helvetica Neue Light"/>
                <a:sym typeface="Helvetica Neue Light"/>
              </a:rPr>
              <a:t>Bluemix provides a consistent experience across the public cloud and two private models (Dedicated and Local).  Start quickly and adopt a model as your workload matures.  Run application workloads where you need to with the flexibility to adapt to changing market conditions and regulations</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8</a:t>
            </a:fld>
            <a:endParaRPr lang="en-US"/>
          </a:p>
        </p:txBody>
      </p:sp>
    </p:spTree>
    <p:extLst>
      <p:ext uri="{BB962C8B-B14F-4D97-AF65-F5344CB8AC3E}">
        <p14:creationId xmlns:p14="http://schemas.microsoft.com/office/powerpoint/2010/main" val="64903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65" name="Shape 165"/>
          <p:cNvSpPr>
            <a:spLocks noGrp="1"/>
          </p:cNvSpPr>
          <p:nvPr>
            <p:ph type="body" sz="quarter" idx="1"/>
          </p:nvPr>
        </p:nvSpPr>
        <p:spPr>
          <a:prstGeom prst="rect">
            <a:avLst/>
          </a:prstGeom>
        </p:spPr>
        <p:txBody>
          <a:bodyPr/>
          <a:lstStyle/>
          <a:p>
            <a:pPr lvl="0">
              <a:defRPr sz="1800"/>
            </a:pPr>
            <a:r>
              <a:rPr lang="ga-IE" sz="1200" dirty="0" smtClean="0"/>
              <a:t>Any size company can drive distuprion – small or</a:t>
            </a:r>
            <a:r>
              <a:rPr lang="ga-IE" sz="1200" baseline="0" dirty="0" smtClean="0"/>
              <a:t> large.....even one of the largest in the world</a:t>
            </a:r>
            <a:endParaRPr lang="ga-IE" sz="1200" dirty="0" smtClean="0"/>
          </a:p>
          <a:p>
            <a:pPr lvl="0">
              <a:defRPr sz="1800"/>
            </a:pPr>
            <a:endParaRPr lang="ga-IE" sz="1200" dirty="0" smtClean="0"/>
          </a:p>
          <a:p>
            <a:pPr lvl="0">
              <a:defRPr sz="1800"/>
            </a:pPr>
            <a:r>
              <a:rPr sz="1200" dirty="0" smtClean="0"/>
              <a:t>When </a:t>
            </a:r>
            <a:r>
              <a:rPr sz="1200" dirty="0"/>
              <a:t>Citi looked to change/disrupt their business model, they went to Bluemix</a:t>
            </a:r>
          </a:p>
          <a:p>
            <a:pPr lvl="0">
              <a:defRPr sz="1800"/>
            </a:pPr>
            <a:r>
              <a:rPr sz="1200" dirty="0"/>
              <a:t>“People want banking, not banks”  Systems of engagement, they come to us… scale</a:t>
            </a:r>
          </a:p>
          <a:p>
            <a:pPr lvl="0">
              <a:defRPr sz="1800"/>
            </a:pPr>
            <a:endParaRPr sz="1200" dirty="0"/>
          </a:p>
          <a:p>
            <a:pPr lvl="0">
              <a:defRPr sz="1800"/>
            </a:pPr>
            <a:r>
              <a:rPr sz="1200" dirty="0"/>
              <a:t>Message:  Citi is driving innovation in the financial markets. Pick 1 powerful message/slide 5-7, put others in back-up (Cross Industry) </a:t>
            </a:r>
          </a:p>
          <a:p>
            <a:pPr lvl="0">
              <a:defRPr sz="1800"/>
            </a:pPr>
            <a:endParaRPr sz="1200" dirty="0"/>
          </a:p>
          <a:p>
            <a:pPr lvl="0">
              <a:defRPr sz="1800"/>
            </a:pPr>
            <a:r>
              <a:rPr sz="1200" dirty="0"/>
              <a:t>Go to this wiki for your Geo to introduce business models that changed the game.</a:t>
            </a:r>
            <a:r>
              <a:rPr sz="2200" dirty="0"/>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Bluemix has been a huge game changer in the way we consume and use applications – Look</a:t>
            </a:r>
            <a:r>
              <a:rPr lang="en-US" baseline="0" dirty="0" smtClean="0"/>
              <a:t> further at what Bluemix really is and how it can be used</a:t>
            </a:r>
            <a:endParaRPr lang="en-US" dirty="0"/>
          </a:p>
        </p:txBody>
      </p:sp>
    </p:spTree>
    <p:extLst>
      <p:ext uri="{BB962C8B-B14F-4D97-AF65-F5344CB8AC3E}">
        <p14:creationId xmlns:p14="http://schemas.microsoft.com/office/powerpoint/2010/main" val="2723086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Enterprises need a cost efficient, robust and open platform to unleashes developer productivity and foster digital innovation</a:t>
            </a: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n-lt"/>
                <a:ea typeface="+mn-ea"/>
                <a:cs typeface="+mn-cs"/>
                <a:sym typeface="Helvetica Neue"/>
              </a:rPr>
              <a:t>Bluemix is IBM's digital innovation platform that is cloud based, open, ready for hybrid, leverages existing assets, productive, modern, up to date etc. </a:t>
            </a:r>
          </a:p>
          <a:p>
            <a:endParaRPr lang="en-US" dirty="0"/>
          </a:p>
        </p:txBody>
      </p:sp>
    </p:spTree>
    <p:extLst>
      <p:ext uri="{BB962C8B-B14F-4D97-AF65-F5344CB8AC3E}">
        <p14:creationId xmlns:p14="http://schemas.microsoft.com/office/powerpoint/2010/main" val="193782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ga-IE"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26069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81503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ga-IE"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29299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317498" y="1939006"/>
            <a:ext cx="8170334" cy="358502"/>
          </a:xfrm>
          <a:prstGeom prst="rect">
            <a:avLst/>
          </a:prstGeom>
        </p:spPr>
        <p:txBody>
          <a:bodyPr lIns="28573" tIns="28573" rIns="28573" bIns="28573"/>
          <a:lstStyle>
            <a:lvl1pPr>
              <a:defRPr sz="3600" b="1"/>
            </a:lvl1pPr>
          </a:lstStyle>
          <a:p>
            <a:pPr lvl="0">
              <a:defRPr sz="1800" b="0">
                <a:solidFill>
                  <a:srgbClr val="000000"/>
                </a:solidFill>
              </a:defRPr>
            </a:pPr>
            <a:r>
              <a:rPr lang="ga-IE" sz="3600" b="1" smtClean="0">
                <a:solidFill>
                  <a:srgbClr val="1174B8"/>
                </a:solidFill>
              </a:rPr>
              <a:t>Click to edit Master title style</a:t>
            </a:r>
            <a:endParaRPr sz="3600" b="1">
              <a:solidFill>
                <a:srgbClr val="1174B8"/>
              </a:solidFill>
            </a:endParaRPr>
          </a:p>
        </p:txBody>
      </p:sp>
      <p:sp>
        <p:nvSpPr>
          <p:cNvPr id="95" name="Shape 95"/>
          <p:cNvSpPr>
            <a:spLocks noGrp="1"/>
          </p:cNvSpPr>
          <p:nvPr>
            <p:ph type="body" idx="1"/>
          </p:nvPr>
        </p:nvSpPr>
        <p:spPr>
          <a:xfrm>
            <a:off x="328082" y="2265756"/>
            <a:ext cx="8170334" cy="274246"/>
          </a:xfrm>
          <a:prstGeom prst="rect">
            <a:avLst/>
          </a:prstGeom>
        </p:spPr>
        <p:txBody>
          <a:bodyPr lIns="28573" tIns="28573" rIns="28573" bIns="28573">
            <a:normAutofit/>
          </a:bodyPr>
          <a:lstStyle>
            <a:lvl1pPr marL="445770" indent="-445770">
              <a:spcBef>
                <a:spcPts val="700"/>
              </a:spcBef>
              <a:buSzPct val="100000"/>
              <a:buFont typeface="Arial"/>
              <a:buChar char="•"/>
              <a:defRPr sz="2600">
                <a:latin typeface="Calibri"/>
                <a:ea typeface="Calibri"/>
                <a:cs typeface="Calibri"/>
                <a:sym typeface="Calibri"/>
              </a:defRPr>
            </a:lvl1pPr>
            <a:lvl2pPr marL="1102994" indent="-371475">
              <a:spcBef>
                <a:spcPts val="700"/>
              </a:spcBef>
              <a:buSzPct val="100000"/>
              <a:buFont typeface="Arial"/>
              <a:buChar char="–"/>
              <a:defRPr sz="2600">
                <a:latin typeface="Calibri"/>
                <a:ea typeface="Calibri"/>
                <a:cs typeface="Calibri"/>
                <a:sym typeface="Calibri"/>
              </a:defRPr>
            </a:lvl2pPr>
            <a:lvl3pPr marL="1760220" indent="-297180">
              <a:spcBef>
                <a:spcPts val="700"/>
              </a:spcBef>
              <a:buSzPct val="100000"/>
              <a:buFont typeface="Arial"/>
              <a:buChar char="•"/>
              <a:defRPr sz="2600">
                <a:latin typeface="Calibri"/>
                <a:ea typeface="Calibri"/>
                <a:cs typeface="Calibri"/>
                <a:sym typeface="Calibri"/>
              </a:defRPr>
            </a:lvl3pPr>
            <a:lvl4pPr marL="2491740" indent="-297180">
              <a:spcBef>
                <a:spcPts val="700"/>
              </a:spcBef>
              <a:buSzPct val="100000"/>
              <a:buFont typeface="Arial"/>
              <a:buChar char="–"/>
              <a:defRPr sz="2600">
                <a:latin typeface="Calibri"/>
                <a:ea typeface="Calibri"/>
                <a:cs typeface="Calibri"/>
                <a:sym typeface="Calibri"/>
              </a:defRPr>
            </a:lvl4pPr>
            <a:lvl5pPr marL="3223260" indent="-297180">
              <a:spcBef>
                <a:spcPts val="700"/>
              </a:spcBef>
              <a:buSzPct val="100000"/>
              <a:buFont typeface="Arial"/>
              <a:buChar char="»"/>
              <a:defRPr sz="2600">
                <a:latin typeface="Calibri"/>
                <a:ea typeface="Calibri"/>
                <a:cs typeface="Calibri"/>
                <a:sym typeface="Calibri"/>
              </a:defRPr>
            </a:lvl5pPr>
          </a:lstStyle>
          <a:p>
            <a:pPr lvl="0">
              <a:defRPr sz="1800">
                <a:solidFill>
                  <a:srgbClr val="000000"/>
                </a:solidFill>
              </a:defRPr>
            </a:pPr>
            <a:r>
              <a:rPr lang="ga-IE" sz="2600" smtClean="0">
                <a:solidFill>
                  <a:srgbClr val="888888"/>
                </a:solidFill>
              </a:rPr>
              <a:t>Click to edit Master text styles</a:t>
            </a:r>
          </a:p>
          <a:p>
            <a:pPr lvl="1">
              <a:defRPr sz="1800">
                <a:solidFill>
                  <a:srgbClr val="000000"/>
                </a:solidFill>
              </a:defRPr>
            </a:pPr>
            <a:r>
              <a:rPr lang="ga-IE" sz="2600" smtClean="0">
                <a:solidFill>
                  <a:srgbClr val="888888"/>
                </a:solidFill>
              </a:rPr>
              <a:t>Second level</a:t>
            </a:r>
          </a:p>
          <a:p>
            <a:pPr lvl="2">
              <a:defRPr sz="1800">
                <a:solidFill>
                  <a:srgbClr val="000000"/>
                </a:solidFill>
              </a:defRPr>
            </a:pPr>
            <a:r>
              <a:rPr lang="ga-IE" sz="2600" smtClean="0">
                <a:solidFill>
                  <a:srgbClr val="888888"/>
                </a:solidFill>
              </a:rPr>
              <a:t>Third level</a:t>
            </a:r>
          </a:p>
          <a:p>
            <a:pPr lvl="3">
              <a:defRPr sz="1800">
                <a:solidFill>
                  <a:srgbClr val="000000"/>
                </a:solidFill>
              </a:defRPr>
            </a:pPr>
            <a:r>
              <a:rPr lang="ga-IE" sz="2600" smtClean="0">
                <a:solidFill>
                  <a:srgbClr val="888888"/>
                </a:solidFill>
              </a:rPr>
              <a:t>Fourth level</a:t>
            </a:r>
          </a:p>
          <a:p>
            <a:pPr lvl="4">
              <a:defRPr sz="1800">
                <a:solidFill>
                  <a:srgbClr val="000000"/>
                </a:solidFill>
              </a:defRPr>
            </a:pPr>
            <a:r>
              <a:rPr lang="ga-IE" sz="2600" smtClean="0">
                <a:solidFill>
                  <a:srgbClr val="888888"/>
                </a:solidFill>
              </a:rPr>
              <a:t>Fifth level</a:t>
            </a:r>
            <a:endParaRPr sz="2600">
              <a:solidFill>
                <a:srgbClr val="888888"/>
              </a:solidFill>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layout">
    <p:spTree>
      <p:nvGrpSpPr>
        <p:cNvPr id="1" name=""/>
        <p:cNvGrpSpPr/>
        <p:nvPr/>
      </p:nvGrpSpPr>
      <p:grpSpPr>
        <a:xfrm>
          <a:off x="0" y="0"/>
          <a:ext cx="0" cy="0"/>
          <a:chOff x="0" y="0"/>
          <a:chExt cx="0" cy="0"/>
        </a:xfrm>
      </p:grpSpPr>
      <p:sp>
        <p:nvSpPr>
          <p:cNvPr id="13" name="Rectangle 12"/>
          <p:cNvSpPr/>
          <p:nvPr/>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3" name="Group 2"/>
          <p:cNvGrpSpPr/>
          <p:nvPr/>
        </p:nvGrpSpPr>
        <p:grpSpPr>
          <a:xfrm>
            <a:off x="360702" y="201614"/>
            <a:ext cx="506711" cy="129381"/>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1" name="TextBox 10"/>
          <p:cNvSpPr txBox="1"/>
          <p:nvPr/>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0" name="TextBox 9"/>
          <p:cNvSpPr txBox="1"/>
          <p:nvPr/>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14" name="Picture 13" descr="cloud_only copy.png"/>
          <p:cNvPicPr>
            <a:picLocks noChangeAspect="1"/>
          </p:cNvPicPr>
          <p:nvPr/>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
        <p:nvSpPr>
          <p:cNvPr id="23"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
        <p:nvSpPr>
          <p:cNvPr id="12" name="Rectangle 11"/>
          <p:cNvSpPr/>
          <p:nvPr userDrawn="1"/>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15" name="Group 14"/>
          <p:cNvGrpSpPr/>
          <p:nvPr userDrawn="1"/>
        </p:nvGrpSpPr>
        <p:grpSpPr>
          <a:xfrm>
            <a:off x="360702" y="201614"/>
            <a:ext cx="506711" cy="129381"/>
            <a:chOff x="360699" y="268817"/>
            <a:chExt cx="506711" cy="172508"/>
          </a:xfrm>
          <a:solidFill>
            <a:srgbClr val="08557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7" name="Rectangle 1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8" name="TextBox 17"/>
          <p:cNvSpPr txBox="1"/>
          <p:nvPr userDrawn="1"/>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9" name="TextBox 18"/>
          <p:cNvSpPr txBox="1"/>
          <p:nvPr userDrawn="1"/>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20" name="Picture 1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Tree>
    <p:extLst>
      <p:ext uri="{BB962C8B-B14F-4D97-AF65-F5344CB8AC3E}">
        <p14:creationId xmlns:p14="http://schemas.microsoft.com/office/powerpoint/2010/main" val="19294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Footer">
    <p:spTree>
      <p:nvGrpSpPr>
        <p:cNvPr id="1" name=""/>
        <p:cNvGrpSpPr/>
        <p:nvPr/>
      </p:nvGrpSpPr>
      <p:grpSpPr>
        <a:xfrm>
          <a:off x="0" y="0"/>
          <a:ext cx="0" cy="0"/>
          <a:chOff x="0" y="0"/>
          <a:chExt cx="0" cy="0"/>
        </a:xfrm>
      </p:grpSpPr>
      <p:sp>
        <p:nvSpPr>
          <p:cNvPr id="127" name="Shape 127"/>
          <p:cNvSpPr>
            <a:spLocks noGrp="1"/>
          </p:cNvSpPr>
          <p:nvPr>
            <p:ph type="title"/>
          </p:nvPr>
        </p:nvSpPr>
        <p:spPr>
          <a:xfrm>
            <a:off x="447800" y="-1"/>
            <a:ext cx="6096001" cy="617538"/>
          </a:xfrm>
          <a:prstGeom prst="rect">
            <a:avLst/>
          </a:prstGeom>
        </p:spPr>
        <p:txBody>
          <a:bodyPr anchor="ctr">
            <a:normAutofit/>
          </a:bodyPr>
          <a:lstStyle>
            <a:lvl1pPr defTabSz="457189">
              <a:defRPr b="1">
                <a:solidFill>
                  <a:srgbClr val="000000"/>
                </a:solidFill>
                <a:latin typeface="+mj-lt"/>
                <a:ea typeface="+mj-ea"/>
                <a:cs typeface="+mj-cs"/>
                <a:sym typeface="Helvetica"/>
              </a:defRPr>
            </a:lvl1pPr>
          </a:lstStyle>
          <a:p>
            <a:pPr lvl="0">
              <a:defRPr b="0"/>
            </a:pPr>
            <a:r>
              <a:rPr lang="ga-IE" b="1" smtClean="0"/>
              <a:t>Click to edit Master title style</a:t>
            </a:r>
            <a:endParaRPr b="1"/>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360702" y="201614"/>
            <a:ext cx="506711" cy="129381"/>
            <a:chOff x="360699" y="268817"/>
            <a:chExt cx="506711" cy="172508"/>
          </a:xfrm>
          <a:solidFill>
            <a:srgbClr val="009EE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p:nvSpPr>
        <p:spPr>
          <a:xfrm>
            <a:off x="789461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008ABF"/>
                </a:solidFill>
                <a:cs typeface="Arial"/>
              </a:rPr>
              <a:t>© IBM Corporation </a:t>
            </a:r>
          </a:p>
        </p:txBody>
      </p:sp>
      <p:sp>
        <p:nvSpPr>
          <p:cNvPr id="11" name="TextBox 10"/>
          <p:cNvSpPr txBox="1"/>
          <p:nvPr/>
        </p:nvSpPr>
        <p:spPr>
          <a:xfrm>
            <a:off x="872644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008ABF"/>
                </a:solidFill>
                <a:cs typeface="Arial"/>
              </a:rPr>
              <a:pPr defTabSz="457200"/>
              <a:t>‹#›</a:t>
            </a:fld>
            <a:endParaRPr lang="en-US" sz="800" kern="0" spc="-30" dirty="0">
              <a:solidFill>
                <a:srgbClr val="008ABF"/>
              </a:solidFill>
              <a:cs typeface="Arial"/>
            </a:endParaRPr>
          </a:p>
        </p:txBody>
      </p:sp>
      <p:pic>
        <p:nvPicPr>
          <p:cNvPr id="5" name="Picture 4" descr="cloud_only copy.png"/>
          <p:cNvPicPr>
            <a:picLocks noChangeAspect="1"/>
          </p:cNvPicPr>
          <p:nvPr/>
        </p:nvPicPr>
        <p:blipFill rotWithShape="1">
          <a:blip r:embed="rId2" cstate="screen">
            <a:alphaModFix/>
            <a:extLst>
              <a:ext uri="{28A0092B-C50C-407E-A947-70E740481C1C}">
                <a14:useLocalDpi xmlns:a14="http://schemas.microsoft.com/office/drawing/2010/main"/>
              </a:ext>
            </a:extLst>
          </a:blip>
          <a:srcRect l="-2" r="-749"/>
          <a:stretch/>
        </p:blipFill>
        <p:spPr>
          <a:xfrm>
            <a:off x="236896" y="4654180"/>
            <a:ext cx="597936" cy="336182"/>
          </a:xfrm>
          <a:prstGeom prst="rect">
            <a:avLst/>
          </a:prstGeom>
        </p:spPr>
      </p:pic>
      <p:sp>
        <p:nvSpPr>
          <p:cNvPr id="9"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900" y="4564796"/>
            <a:ext cx="589476" cy="451143"/>
          </a:xfrm>
          <a:prstGeom prst="rect">
            <a:avLst/>
          </a:prstGeom>
        </p:spPr>
      </p:pic>
    </p:spTree>
    <p:extLst>
      <p:ext uri="{BB962C8B-B14F-4D97-AF65-F5344CB8AC3E}">
        <p14:creationId xmlns:p14="http://schemas.microsoft.com/office/powerpoint/2010/main" val="292489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Vertical layout">
    <p:spTree>
      <p:nvGrpSpPr>
        <p:cNvPr id="1" name=""/>
        <p:cNvGrpSpPr/>
        <p:nvPr/>
      </p:nvGrpSpPr>
      <p:grpSpPr>
        <a:xfrm>
          <a:off x="0" y="0"/>
          <a:ext cx="0" cy="0"/>
          <a:chOff x="0" y="0"/>
          <a:chExt cx="0" cy="0"/>
        </a:xfrm>
      </p:grpSpPr>
      <p:sp>
        <p:nvSpPr>
          <p:cNvPr id="13" name="Rectangle 12"/>
          <p:cNvSpPr/>
          <p:nvPr userDrawn="1"/>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3" name="Group 2"/>
          <p:cNvGrpSpPr/>
          <p:nvPr userDrawn="1"/>
        </p:nvGrpSpPr>
        <p:grpSpPr>
          <a:xfrm>
            <a:off x="360702" y="201614"/>
            <a:ext cx="506711" cy="129381"/>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1" name="TextBox 10"/>
          <p:cNvSpPr txBox="1"/>
          <p:nvPr userDrawn="1"/>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0" name="TextBox 9"/>
          <p:cNvSpPr txBox="1"/>
          <p:nvPr userDrawn="1"/>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14" name="Picture 13"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
        <p:nvSpPr>
          <p:cNvPr id="23"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Heading</a:t>
            </a:r>
            <a:endParaRPr lang="en-US" dirty="0"/>
          </a:p>
        </p:txBody>
      </p:sp>
    </p:spTree>
    <p:extLst>
      <p:ext uri="{BB962C8B-B14F-4D97-AF65-F5344CB8AC3E}">
        <p14:creationId xmlns:p14="http://schemas.microsoft.com/office/powerpoint/2010/main" val="19294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84670" y="76201"/>
            <a:ext cx="1896533"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76201" y="423337"/>
            <a:ext cx="9008532"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74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HalfBlueGray">
    <p:spTree>
      <p:nvGrpSpPr>
        <p:cNvPr id="1" name=""/>
        <p:cNvGrpSpPr/>
        <p:nvPr/>
      </p:nvGrpSpPr>
      <p:grpSpPr>
        <a:xfrm>
          <a:off x="0" y="0"/>
          <a:ext cx="0" cy="0"/>
          <a:chOff x="0" y="0"/>
          <a:chExt cx="0" cy="0"/>
        </a:xfrm>
      </p:grpSpPr>
      <p:sp>
        <p:nvSpPr>
          <p:cNvPr id="3" name="Rectangle 12"/>
          <p:cNvSpPr/>
          <p:nvPr userDrawn="1"/>
        </p:nvSpPr>
        <p:spPr>
          <a:xfrm>
            <a:off x="6226175"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anchor="ctr"/>
          <a:lstStyle/>
          <a:p>
            <a:pPr algn="ctr" fontAlgn="auto">
              <a:spcBef>
                <a:spcPts val="0"/>
              </a:spcBef>
              <a:spcAft>
                <a:spcPts val="0"/>
              </a:spcAft>
              <a:defRPr/>
            </a:pPr>
            <a:endParaRPr lang="en-US" sz="2900"/>
          </a:p>
        </p:txBody>
      </p:sp>
      <p:grpSp>
        <p:nvGrpSpPr>
          <p:cNvPr id="5" name="Group 13"/>
          <p:cNvGrpSpPr/>
          <p:nvPr userDrawn="1"/>
        </p:nvGrpSpPr>
        <p:grpSpPr>
          <a:xfrm>
            <a:off x="8392018" y="369076"/>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a:solidFill>
                  <a:prstClr val="white"/>
                </a:solidFil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a:solidFill>
                  <a:prstClr val="white"/>
                </a:solidFill>
              </a:endParaRPr>
            </a:p>
          </p:txBody>
        </p:sp>
      </p:grpSp>
      <p:sp>
        <p:nvSpPr>
          <p:cNvPr id="12" name="Title 1"/>
          <p:cNvSpPr>
            <a:spLocks noGrp="1"/>
          </p:cNvSpPr>
          <p:nvPr>
            <p:ph type="title"/>
          </p:nvPr>
        </p:nvSpPr>
        <p:spPr>
          <a:xfrm>
            <a:off x="6412185" y="867533"/>
            <a:ext cx="2486544" cy="276999"/>
          </a:xfrm>
        </p:spPr>
        <p:txBody>
          <a:bodyPr rIns="0"/>
          <a:lstStyle>
            <a:lvl1pPr algn="r">
              <a:defRPr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24922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Content Placeholder 2"/>
          <p:cNvSpPr>
            <a:spLocks noGrp="1"/>
          </p:cNvSpPr>
          <p:nvPr>
            <p:ph idx="1"/>
          </p:nvPr>
        </p:nvSpPr>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404313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ga-IE"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smtClean="0"/>
              <a:t>Click to edit Master text styles</a:t>
            </a:r>
          </a:p>
        </p:txBody>
      </p:sp>
      <p:sp>
        <p:nvSpPr>
          <p:cNvPr id="4" name="Date Placeholder 3"/>
          <p:cNvSpPr>
            <a:spLocks noGrp="1"/>
          </p:cNvSpPr>
          <p:nvPr>
            <p:ph type="dt" sz="half" idx="10"/>
          </p:nvPr>
        </p:nvSpPr>
        <p:spPr/>
        <p:txBody>
          <a:bodyPr/>
          <a:lstStyle/>
          <a:p>
            <a:fld id="{D1D1DC96-2075-7847-B014-2AB1CDE2CC6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5117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Date Placeholder 4"/>
          <p:cNvSpPr>
            <a:spLocks noGrp="1"/>
          </p:cNvSpPr>
          <p:nvPr>
            <p:ph type="dt" sz="half" idx="10"/>
          </p:nvPr>
        </p:nvSpPr>
        <p:spPr/>
        <p:txBody>
          <a:bodyPr/>
          <a:lstStyle/>
          <a:p>
            <a:fld id="{D1D1DC96-2075-7847-B014-2AB1CDE2CC6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2281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7" name="Date Placeholder 6"/>
          <p:cNvSpPr>
            <a:spLocks noGrp="1"/>
          </p:cNvSpPr>
          <p:nvPr>
            <p:ph type="dt" sz="half" idx="10"/>
          </p:nvPr>
        </p:nvSpPr>
        <p:spPr/>
        <p:txBody>
          <a:bodyPr/>
          <a:lstStyle/>
          <a:p>
            <a:fld id="{D1D1DC96-2075-7847-B014-2AB1CDE2CC6A}"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0640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Date Placeholder 2"/>
          <p:cNvSpPr>
            <a:spLocks noGrp="1"/>
          </p:cNvSpPr>
          <p:nvPr>
            <p:ph type="dt" sz="half" idx="10"/>
          </p:nvPr>
        </p:nvSpPr>
        <p:spPr/>
        <p:txBody>
          <a:bodyPr/>
          <a:lstStyle/>
          <a:p>
            <a:fld id="{D1D1DC96-2075-7847-B014-2AB1CDE2CC6A}"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1E5A3-FAFB-B844-A33B-1BAB240620E5}" type="slidenum">
              <a:rPr lang="en-US" smtClean="0"/>
              <a:t>‹#›</a:t>
            </a:fld>
            <a:endParaRPr lang="en-US"/>
          </a:p>
        </p:txBody>
      </p:sp>
    </p:spTree>
    <p:extLst>
      <p:ext uri="{BB962C8B-B14F-4D97-AF65-F5344CB8AC3E}">
        <p14:creationId xmlns:p14="http://schemas.microsoft.com/office/powerpoint/2010/main" val="265940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1DC96-2075-7847-B014-2AB1CDE2CC6A}"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6143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ga-IE"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smtClean="0"/>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87484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ga-IE"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ga-IE"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smtClean="0"/>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52218926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ga-IE"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1D1DC96-2075-7847-B014-2AB1CDE2CC6A}" type="datetimeFigureOut">
              <a:rPr lang="en-US" smtClean="0"/>
              <a:t>10/31/17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4280909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20" r:id="rId16"/>
    <p:sldLayoutId id="2147483742" r:id="rId17"/>
    <p:sldLayoutId id="2147483747" r:id="rId18"/>
    <p:sldLayoutId id="2147483822" r:id="rId1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9" Type="http://schemas.openxmlformats.org/officeDocument/2006/relationships/image" Target="../media/image48.jpeg"/><Relationship Id="rId20" Type="http://schemas.openxmlformats.org/officeDocument/2006/relationships/image" Target="../media/image59.tif"/><Relationship Id="rId21" Type="http://schemas.openxmlformats.org/officeDocument/2006/relationships/image" Target="../media/image13.png"/><Relationship Id="rId22" Type="http://schemas.openxmlformats.org/officeDocument/2006/relationships/image" Target="../media/image60.png"/><Relationship Id="rId23" Type="http://schemas.openxmlformats.org/officeDocument/2006/relationships/image" Target="../media/image20.png"/><Relationship Id="rId24" Type="http://schemas.openxmlformats.org/officeDocument/2006/relationships/image" Target="../media/image61.png"/><Relationship Id="rId25" Type="http://schemas.openxmlformats.org/officeDocument/2006/relationships/image" Target="../media/image62.png"/><Relationship Id="rId26" Type="http://schemas.openxmlformats.org/officeDocument/2006/relationships/image" Target="../media/image16.png"/><Relationship Id="rId27" Type="http://schemas.openxmlformats.org/officeDocument/2006/relationships/image" Target="../media/image63.png"/><Relationship Id="rId28" Type="http://schemas.openxmlformats.org/officeDocument/2006/relationships/image" Target="../media/image10.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jpe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jpeg"/><Relationship Id="rId16" Type="http://schemas.openxmlformats.org/officeDocument/2006/relationships/image" Target="../media/image55.tif"/><Relationship Id="rId17" Type="http://schemas.openxmlformats.org/officeDocument/2006/relationships/image" Target="../media/image56.tif"/><Relationship Id="rId18" Type="http://schemas.openxmlformats.org/officeDocument/2006/relationships/image" Target="../media/image57.tif"/><Relationship Id="rId19" Type="http://schemas.openxmlformats.org/officeDocument/2006/relationships/image" Target="../media/image58.tif"/><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65.tif"/><Relationship Id="rId7" Type="http://schemas.openxmlformats.org/officeDocument/2006/relationships/image" Target="../media/image66.tif"/><Relationship Id="rId8" Type="http://schemas.openxmlformats.org/officeDocument/2006/relationships/image" Target="../media/image67.tif"/><Relationship Id="rId9" Type="http://schemas.openxmlformats.org/officeDocument/2006/relationships/image" Target="../media/image68.ti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hyperlink" Target="http://www.bluemix.net/" TargetMode="External"/><Relationship Id="rId4" Type="http://schemas.openxmlformats.org/officeDocument/2006/relationships/image" Target="../media/image69.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37.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1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35.png"/><Relationship Id="rId13" Type="http://schemas.openxmlformats.org/officeDocument/2006/relationships/image" Target="../media/image44.png"/><Relationship Id="rId14" Type="http://schemas.openxmlformats.org/officeDocument/2006/relationships/image" Target="../media/image46.png"/><Relationship Id="rId15" Type="http://schemas.openxmlformats.org/officeDocument/2006/relationships/image" Target="../media/image45.png"/><Relationship Id="rId16"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75.png"/><Relationship Id="rId5" Type="http://schemas.openxmlformats.org/officeDocument/2006/relationships/image" Target="../media/image61.png"/><Relationship Id="rId6" Type="http://schemas.openxmlformats.org/officeDocument/2006/relationships/image" Target="../media/image19.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100.tif"/><Relationship Id="rId4" Type="http://schemas.openxmlformats.org/officeDocument/2006/relationships/image" Target="../media/image101.tif"/><Relationship Id="rId5" Type="http://schemas.openxmlformats.org/officeDocument/2006/relationships/image" Target="../media/image102.tif"/><Relationship Id="rId6" Type="http://schemas.openxmlformats.org/officeDocument/2006/relationships/image" Target="../media/image103.tif"/><Relationship Id="rId7" Type="http://schemas.openxmlformats.org/officeDocument/2006/relationships/image" Target="../media/image104.png"/><Relationship Id="rId8" Type="http://schemas.openxmlformats.org/officeDocument/2006/relationships/image" Target="../media/image105.tif"/><Relationship Id="rId9" Type="http://schemas.openxmlformats.org/officeDocument/2006/relationships/image" Target="../media/image106.tif"/><Relationship Id="rId10" Type="http://schemas.openxmlformats.org/officeDocument/2006/relationships/image" Target="../media/image107.tif"/><Relationship Id="rId11" Type="http://schemas.openxmlformats.org/officeDocument/2006/relationships/image" Target="../media/image108.png"/><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9.png"/></Relationships>
</file>

<file path=ppt/slides/_rels/slide3.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121.jpeg"/><Relationship Id="rId4" Type="http://schemas.openxmlformats.org/officeDocument/2006/relationships/image" Target="../media/image122.png"/><Relationship Id="rId5" Type="http://schemas.openxmlformats.org/officeDocument/2006/relationships/image" Target="../media/image117.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123.jpeg"/><Relationship Id="rId4" Type="http://schemas.openxmlformats.org/officeDocument/2006/relationships/image" Target="../media/image12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29.png"/><Relationship Id="rId15" Type="http://schemas.openxmlformats.org/officeDocument/2006/relationships/image" Target="../media/image130.png"/><Relationship Id="rId16" Type="http://schemas.openxmlformats.org/officeDocument/2006/relationships/image" Target="../media/image131.png"/><Relationship Id="rId17" Type="http://schemas.openxmlformats.org/officeDocument/2006/relationships/image" Target="../media/image132.png"/><Relationship Id="rId18" Type="http://schemas.openxmlformats.org/officeDocument/2006/relationships/image" Target="../media/image133.pn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24.jpeg"/><Relationship Id="rId4" Type="http://schemas.openxmlformats.org/officeDocument/2006/relationships/image" Target="../media/image125.jpeg"/><Relationship Id="rId5" Type="http://schemas.openxmlformats.org/officeDocument/2006/relationships/image" Target="../media/image126.png"/><Relationship Id="rId6" Type="http://schemas.openxmlformats.org/officeDocument/2006/relationships/image" Target="../media/image31.png"/><Relationship Id="rId7" Type="http://schemas.openxmlformats.org/officeDocument/2006/relationships/image" Target="../media/image46.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20.png"/></Relationships>
</file>

<file path=ppt/slides/_rels/slide36.xml.rels><?xml version="1.0" encoding="UTF-8" standalone="yes"?>
<Relationships xmlns="http://schemas.openxmlformats.org/package/2006/relationships"><Relationship Id="rId9" Type="http://schemas.openxmlformats.org/officeDocument/2006/relationships/image" Target="../media/image141.png"/><Relationship Id="rId20" Type="http://schemas.openxmlformats.org/officeDocument/2006/relationships/image" Target="../media/image152.png"/><Relationship Id="rId21" Type="http://schemas.openxmlformats.org/officeDocument/2006/relationships/image" Target="../media/image153.png"/><Relationship Id="rId22" Type="http://schemas.openxmlformats.org/officeDocument/2006/relationships/image" Target="../media/image154.png"/><Relationship Id="rId10" Type="http://schemas.openxmlformats.org/officeDocument/2006/relationships/image" Target="../media/image142.png"/><Relationship Id="rId11" Type="http://schemas.openxmlformats.org/officeDocument/2006/relationships/image" Target="../media/image143.png"/><Relationship Id="rId12" Type="http://schemas.openxmlformats.org/officeDocument/2006/relationships/image" Target="../media/image144.png"/><Relationship Id="rId13" Type="http://schemas.openxmlformats.org/officeDocument/2006/relationships/image" Target="../media/image145.png"/><Relationship Id="rId14" Type="http://schemas.openxmlformats.org/officeDocument/2006/relationships/image" Target="../media/image146.png"/><Relationship Id="rId15" Type="http://schemas.openxmlformats.org/officeDocument/2006/relationships/image" Target="../media/image147.png"/><Relationship Id="rId16" Type="http://schemas.openxmlformats.org/officeDocument/2006/relationships/image" Target="../media/image148.png"/><Relationship Id="rId17" Type="http://schemas.openxmlformats.org/officeDocument/2006/relationships/image" Target="../media/image149.png"/><Relationship Id="rId18" Type="http://schemas.openxmlformats.org/officeDocument/2006/relationships/image" Target="../media/image150.png"/><Relationship Id="rId19" Type="http://schemas.openxmlformats.org/officeDocument/2006/relationships/image" Target="../media/image151.png"/><Relationship Id="rId1" Type="http://schemas.openxmlformats.org/officeDocument/2006/relationships/slideLayout" Target="../slideLayouts/slideLayout6.xml"/><Relationship Id="rId2" Type="http://schemas.openxmlformats.org/officeDocument/2006/relationships/image" Target="../media/image134.jpe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55.tif"/><Relationship Id="rId4" Type="http://schemas.openxmlformats.org/officeDocument/2006/relationships/image" Target="../media/image156.tif"/><Relationship Id="rId5" Type="http://schemas.openxmlformats.org/officeDocument/2006/relationships/image" Target="../media/image157.tif"/><Relationship Id="rId30" Type="http://schemas.openxmlformats.org/officeDocument/2006/relationships/image" Target="../media/image182.png"/><Relationship Id="rId31" Type="http://schemas.openxmlformats.org/officeDocument/2006/relationships/image" Target="../media/image183.png"/><Relationship Id="rId32" Type="http://schemas.openxmlformats.org/officeDocument/2006/relationships/image" Target="../media/image184.png"/><Relationship Id="rId9" Type="http://schemas.openxmlformats.org/officeDocument/2006/relationships/image" Target="../media/image161.tif"/><Relationship Id="rId6" Type="http://schemas.openxmlformats.org/officeDocument/2006/relationships/image" Target="../media/image158.png"/><Relationship Id="rId7" Type="http://schemas.openxmlformats.org/officeDocument/2006/relationships/image" Target="../media/image159.tif"/><Relationship Id="rId8" Type="http://schemas.openxmlformats.org/officeDocument/2006/relationships/image" Target="../media/image160.png"/><Relationship Id="rId33" Type="http://schemas.openxmlformats.org/officeDocument/2006/relationships/image" Target="../media/image185.png"/><Relationship Id="rId34" Type="http://schemas.openxmlformats.org/officeDocument/2006/relationships/image" Target="../media/image186.tif"/><Relationship Id="rId35" Type="http://schemas.openxmlformats.org/officeDocument/2006/relationships/image" Target="../media/image187.png"/><Relationship Id="rId36" Type="http://schemas.openxmlformats.org/officeDocument/2006/relationships/image" Target="../media/image188.jpeg"/><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tif"/><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png"/><Relationship Id="rId37" Type="http://schemas.openxmlformats.org/officeDocument/2006/relationships/image" Target="../media/image189.tif"/><Relationship Id="rId38" Type="http://schemas.openxmlformats.org/officeDocument/2006/relationships/image" Target="../media/image190.tif"/><Relationship Id="rId39" Type="http://schemas.openxmlformats.org/officeDocument/2006/relationships/image" Target="../media/image191.png"/><Relationship Id="rId40" Type="http://schemas.openxmlformats.org/officeDocument/2006/relationships/image" Target="../media/image192.png"/><Relationship Id="rId41" Type="http://schemas.openxmlformats.org/officeDocument/2006/relationships/image" Target="../media/image193.png"/><Relationship Id="rId42" Type="http://schemas.openxmlformats.org/officeDocument/2006/relationships/image" Target="../media/image194.png"/><Relationship Id="rId43" Type="http://schemas.openxmlformats.org/officeDocument/2006/relationships/image" Target="../media/image195.png"/></Relationships>
</file>

<file path=ppt/slides/_rels/slide39.xml.rels><?xml version="1.0" encoding="UTF-8" standalone="yes"?>
<Relationships xmlns="http://schemas.openxmlformats.org/package/2006/relationships"><Relationship Id="rId3" Type="http://schemas.openxmlformats.org/officeDocument/2006/relationships/image" Target="../media/image196.png"/><Relationship Id="rId4" Type="http://schemas.openxmlformats.org/officeDocument/2006/relationships/image" Target="../media/image197.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tif"/><Relationship Id="rId5" Type="http://schemas.openxmlformats.org/officeDocument/2006/relationships/image" Target="../media/image201.png"/><Relationship Id="rId6" Type="http://schemas.openxmlformats.org/officeDocument/2006/relationships/image" Target="../media/image202.tif"/><Relationship Id="rId7" Type="http://schemas.openxmlformats.org/officeDocument/2006/relationships/image" Target="../media/image203.png"/><Relationship Id="rId8" Type="http://schemas.openxmlformats.org/officeDocument/2006/relationships/image" Target="../media/image204.tif"/><Relationship Id="rId9" Type="http://schemas.openxmlformats.org/officeDocument/2006/relationships/image" Target="../media/image205.png"/><Relationship Id="rId10" Type="http://schemas.openxmlformats.org/officeDocument/2006/relationships/image" Target="../media/image206.tif"/><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212.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9YFX7eT6DG0" TargetMode="External"/><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7498" y="296502"/>
            <a:ext cx="8170334" cy="358502"/>
          </a:xfrm>
        </p:spPr>
        <p:txBody>
          <a:bodyPr>
            <a:normAutofit fontScale="90000"/>
          </a:bodyPr>
          <a:lstStyle/>
          <a:p>
            <a:r>
              <a:rPr lang="en-US" u="sng" dirty="0" smtClean="0"/>
              <a:t>Deck Usage</a:t>
            </a:r>
            <a:endParaRPr lang="en-US" u="sng" dirty="0"/>
          </a:p>
        </p:txBody>
      </p:sp>
      <p:sp>
        <p:nvSpPr>
          <p:cNvPr id="3" name="Text Placeholder 2"/>
          <p:cNvSpPr>
            <a:spLocks noGrp="1"/>
          </p:cNvSpPr>
          <p:nvPr>
            <p:ph type="body" idx="1"/>
          </p:nvPr>
        </p:nvSpPr>
        <p:spPr>
          <a:xfrm>
            <a:off x="126322" y="3061160"/>
            <a:ext cx="8826502" cy="1982154"/>
          </a:xfrm>
        </p:spPr>
        <p:txBody>
          <a:bodyPr>
            <a:normAutofit/>
          </a:bodyPr>
          <a:lstStyle/>
          <a:p>
            <a:pPr>
              <a:buFont typeface="Wingdings" charset="2"/>
              <a:buChar char="Ø"/>
            </a:pPr>
            <a:r>
              <a:rPr lang="en-US" sz="1800" dirty="0" smtClean="0"/>
              <a:t>Disrupters can successfully transform and disrupt business</a:t>
            </a:r>
          </a:p>
          <a:p>
            <a:pPr>
              <a:buFont typeface="Wingdings" charset="2"/>
              <a:buChar char="Ø"/>
            </a:pPr>
            <a:r>
              <a:rPr lang="en-US" sz="1800" dirty="0" smtClean="0"/>
              <a:t>Enterprise disrupt but with different challenges</a:t>
            </a:r>
          </a:p>
          <a:p>
            <a:pPr>
              <a:buFont typeface="Wingdings" charset="2"/>
              <a:buChar char="Ø"/>
            </a:pPr>
            <a:r>
              <a:rPr lang="en-US" sz="1800" dirty="0" smtClean="0"/>
              <a:t>What is Bluemix and it’s offerings (with demo)</a:t>
            </a:r>
          </a:p>
          <a:p>
            <a:pPr>
              <a:buFont typeface="Wingdings" charset="2"/>
              <a:buChar char="Ø"/>
            </a:pPr>
            <a:r>
              <a:rPr lang="en-US" sz="1800" dirty="0" smtClean="0"/>
              <a:t>Deployment options and how these work</a:t>
            </a:r>
          </a:p>
          <a:p>
            <a:pPr>
              <a:buFont typeface="Wingdings" charset="2"/>
              <a:buChar char="Ø"/>
            </a:pPr>
            <a:r>
              <a:rPr lang="en-US" sz="1800" dirty="0" smtClean="0"/>
              <a:t>How do I get started and pricing of Bluemix</a:t>
            </a:r>
          </a:p>
          <a:p>
            <a:endParaRPr lang="en-US" sz="1800" dirty="0"/>
          </a:p>
        </p:txBody>
      </p:sp>
      <p:sp>
        <p:nvSpPr>
          <p:cNvPr id="4" name="Shape 137"/>
          <p:cNvSpPr/>
          <p:nvPr/>
        </p:nvSpPr>
        <p:spPr>
          <a:xfrm rot="699527">
            <a:off x="5687563" y="334154"/>
            <a:ext cx="3342809" cy="349913"/>
          </a:xfrm>
          <a:prstGeom prst="rect">
            <a:avLst/>
          </a:prstGeom>
          <a:ln w="12700">
            <a:miter lim="400000"/>
          </a:ln>
          <a:extLst>
            <a:ext uri="{C572A759-6A51-4108-AA02-DFA0A04FC94B}">
              <ma14:wrappingTextBoxFlag xmlns:ma14="http://schemas.microsoft.com/office/mac/drawingml/2011/main" val="1"/>
            </a:ext>
          </a:extLst>
        </p:spPr>
        <p:txBody>
          <a:bodyPr lIns="0" tIns="0" rIns="0" bIns="0">
            <a:noAutofit/>
          </a:bodyPr>
          <a:lstStyle>
            <a:lvl1pPr defTabSz="731519">
              <a:defRPr sz="1200">
                <a:solidFill>
                  <a:srgbClr val="808080"/>
                </a:solidFill>
                <a:latin typeface="Calibri"/>
                <a:ea typeface="Calibri"/>
                <a:cs typeface="Calibri"/>
                <a:sym typeface="Calibri"/>
              </a:defRPr>
            </a:lvl1pPr>
          </a:lstStyle>
          <a:p>
            <a:pPr lvl="0" algn="r">
              <a:defRPr sz="1800">
                <a:solidFill>
                  <a:srgbClr val="000000"/>
                </a:solidFill>
              </a:defRPr>
            </a:pPr>
            <a:r>
              <a:rPr lang="ga-IE" sz="2000" b="1" dirty="0" smtClean="0">
                <a:solidFill>
                  <a:srgbClr val="FF0000"/>
                </a:solidFill>
              </a:rPr>
              <a:t>Please delete slide before using</a:t>
            </a:r>
            <a:endParaRPr sz="2000" b="1" dirty="0">
              <a:solidFill>
                <a:srgbClr val="FF0000"/>
              </a:solidFill>
            </a:endParaRPr>
          </a:p>
        </p:txBody>
      </p:sp>
      <p:sp>
        <p:nvSpPr>
          <p:cNvPr id="6" name="TextBox 5"/>
          <p:cNvSpPr txBox="1"/>
          <p:nvPr/>
        </p:nvSpPr>
        <p:spPr>
          <a:xfrm>
            <a:off x="126322" y="817539"/>
            <a:ext cx="8826502" cy="369332"/>
          </a:xfrm>
          <a:prstGeom prst="rect">
            <a:avLst/>
          </a:prstGeom>
          <a:noFill/>
        </p:spPr>
        <p:txBody>
          <a:bodyPr wrap="square" rtlCol="0">
            <a:spAutoFit/>
          </a:bodyPr>
          <a:lstStyle/>
          <a:p>
            <a:pPr algn="ctr"/>
            <a:r>
              <a:rPr lang="en-US" dirty="0" smtClean="0"/>
              <a:t>This deck will allow you to customize your Bluemix delivery based on your audience.  </a:t>
            </a:r>
            <a:endParaRPr lang="en-US" dirty="0"/>
          </a:p>
        </p:txBody>
      </p:sp>
      <p:sp>
        <p:nvSpPr>
          <p:cNvPr id="7" name="TextBox 6"/>
          <p:cNvSpPr txBox="1"/>
          <p:nvPr/>
        </p:nvSpPr>
        <p:spPr>
          <a:xfrm>
            <a:off x="204742" y="1154605"/>
            <a:ext cx="8826502" cy="276999"/>
          </a:xfrm>
          <a:prstGeom prst="rect">
            <a:avLst/>
          </a:prstGeom>
          <a:noFill/>
        </p:spPr>
        <p:txBody>
          <a:bodyPr wrap="square" rtlCol="0">
            <a:spAutoFit/>
          </a:bodyPr>
          <a:lstStyle/>
          <a:p>
            <a:pPr algn="ctr"/>
            <a:r>
              <a:rPr lang="en-US" sz="1200" b="1" dirty="0" smtClean="0">
                <a:solidFill>
                  <a:schemeClr val="accent1">
                    <a:lumMod val="60000"/>
                    <a:lumOff val="40000"/>
                  </a:schemeClr>
                </a:solidFill>
              </a:rPr>
              <a:t>It is essential that you provide feedback to ensure that this deck is updated with content that is right for your clients</a:t>
            </a:r>
            <a:endParaRPr lang="en-US" sz="1200" b="1" dirty="0">
              <a:solidFill>
                <a:schemeClr val="accent1">
                  <a:lumMod val="60000"/>
                  <a:lumOff val="40000"/>
                </a:schemeClr>
              </a:solidFill>
            </a:endParaRPr>
          </a:p>
        </p:txBody>
      </p:sp>
      <p:sp>
        <p:nvSpPr>
          <p:cNvPr id="8" name="TextBox 7"/>
          <p:cNvSpPr txBox="1"/>
          <p:nvPr/>
        </p:nvSpPr>
        <p:spPr>
          <a:xfrm>
            <a:off x="204743" y="1611142"/>
            <a:ext cx="8826502" cy="646331"/>
          </a:xfrm>
          <a:prstGeom prst="rect">
            <a:avLst/>
          </a:prstGeom>
          <a:noFill/>
        </p:spPr>
        <p:txBody>
          <a:bodyPr wrap="square" rtlCol="0">
            <a:spAutoFit/>
          </a:bodyPr>
          <a:lstStyle/>
          <a:p>
            <a:pPr algn="ctr"/>
            <a:r>
              <a:rPr lang="en-US" dirty="0" smtClean="0"/>
              <a:t>The deck helps you to articulate the story of Hybrid cloud and how IBM differentiates ourselves in the cloud space.  </a:t>
            </a:r>
            <a:endParaRPr lang="en-US" dirty="0"/>
          </a:p>
        </p:txBody>
      </p:sp>
      <p:sp>
        <p:nvSpPr>
          <p:cNvPr id="9" name="TextBox 8"/>
          <p:cNvSpPr txBox="1"/>
          <p:nvPr/>
        </p:nvSpPr>
        <p:spPr>
          <a:xfrm>
            <a:off x="126322" y="2594539"/>
            <a:ext cx="8826502" cy="369332"/>
          </a:xfrm>
          <a:prstGeom prst="rect">
            <a:avLst/>
          </a:prstGeom>
          <a:noFill/>
        </p:spPr>
        <p:txBody>
          <a:bodyPr wrap="square" rtlCol="0">
            <a:spAutoFit/>
          </a:bodyPr>
          <a:lstStyle/>
          <a:p>
            <a:pPr algn="l"/>
            <a:r>
              <a:rPr lang="en-US" dirty="0" smtClean="0">
                <a:solidFill>
                  <a:srgbClr val="3ABB9F"/>
                </a:solidFill>
              </a:rPr>
              <a:t>Deck Agenda:</a:t>
            </a:r>
            <a:endParaRPr lang="en-US" dirty="0">
              <a:solidFill>
                <a:srgbClr val="3ABB9F"/>
              </a:solidFill>
            </a:endParaRPr>
          </a:p>
        </p:txBody>
      </p:sp>
    </p:spTree>
    <p:extLst>
      <p:ext uri="{BB962C8B-B14F-4D97-AF65-F5344CB8AC3E}">
        <p14:creationId xmlns:p14="http://schemas.microsoft.com/office/powerpoint/2010/main" val="111134990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7593" y="3381917"/>
            <a:ext cx="3298658" cy="523212"/>
          </a:xfrm>
          <a:prstGeom prst="rect">
            <a:avLst/>
          </a:prstGeom>
        </p:spPr>
        <p:txBody>
          <a:bodyPr wrap="none" lIns="91432" tIns="45716" rIns="91432" bIns="45716">
            <a:spAutoFit/>
          </a:bodyPr>
          <a:lstStyle/>
          <a:p>
            <a:r>
              <a:rPr lang="en-US" sz="2800" dirty="0">
                <a:solidFill>
                  <a:schemeClr val="bg1"/>
                </a:solidFill>
              </a:rPr>
              <a:t>Inspiring Innovation</a:t>
            </a:r>
          </a:p>
        </p:txBody>
      </p:sp>
      <p:sp>
        <p:nvSpPr>
          <p:cNvPr id="3" name="Rectangle 2"/>
          <p:cNvSpPr/>
          <p:nvPr/>
        </p:nvSpPr>
        <p:spPr>
          <a:xfrm>
            <a:off x="1" y="0"/>
            <a:ext cx="9144000" cy="5143500"/>
          </a:xfrm>
          <a:prstGeom prst="rect">
            <a:avLst/>
          </a:prstGeom>
          <a:solidFill>
            <a:srgbClr val="004C7E"/>
          </a:solidFill>
        </p:spPr>
        <p:style>
          <a:lnRef idx="1">
            <a:schemeClr val="accent2"/>
          </a:lnRef>
          <a:fillRef idx="3">
            <a:schemeClr val="accent2"/>
          </a:fillRef>
          <a:effectRef idx="2">
            <a:schemeClr val="accent2"/>
          </a:effectRef>
          <a:fontRef idx="minor">
            <a:schemeClr val="lt1"/>
          </a:fontRef>
        </p:style>
        <p:txBody>
          <a:bodyPr lIns="91432" tIns="45716" rIns="91432" bIns="45716" spcCol="0" rtlCol="0" anchor="ctr"/>
          <a:lstStyle/>
          <a:p>
            <a:pPr algn="ctr"/>
            <a:r>
              <a:rPr lang="en-US" dirty="0" smtClean="0"/>
              <a:t>  </a:t>
            </a:r>
            <a:r>
              <a:rPr lang="en-US" sz="2800" dirty="0" smtClean="0"/>
              <a:t>What is </a:t>
            </a:r>
            <a:r>
              <a:rPr lang="en-US" sz="3200" b="1" dirty="0" smtClean="0"/>
              <a:t>Bluemix</a:t>
            </a:r>
            <a:r>
              <a:rPr lang="en-US" sz="3200" dirty="0" smtClean="0"/>
              <a:t>?</a:t>
            </a:r>
            <a:endParaRPr lang="en-US" sz="3200" dirty="0"/>
          </a:p>
        </p:txBody>
      </p:sp>
      <p:pic>
        <p:nvPicPr>
          <p:cNvPr id="5" name="Picture 4"/>
          <p:cNvPicPr>
            <a:picLocks noChangeAspect="1"/>
          </p:cNvPicPr>
          <p:nvPr/>
        </p:nvPicPr>
        <p:blipFill>
          <a:blip r:embed="rId3"/>
          <a:stretch>
            <a:fillRect/>
          </a:stretch>
        </p:blipFill>
        <p:spPr>
          <a:xfrm>
            <a:off x="8044900" y="4579529"/>
            <a:ext cx="820985" cy="359436"/>
          </a:xfrm>
          <a:prstGeom prst="rect">
            <a:avLst/>
          </a:prstGeom>
        </p:spPr>
      </p:pic>
    </p:spTree>
    <p:extLst>
      <p:ext uri="{BB962C8B-B14F-4D97-AF65-F5344CB8AC3E}">
        <p14:creationId xmlns:p14="http://schemas.microsoft.com/office/powerpoint/2010/main" val="1707372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df"/>
          <p:cNvPicPr/>
          <p:nvPr/>
        </p:nvPicPr>
        <p:blipFill>
          <a:blip r:embed="rId2">
            <a:extLst/>
          </a:blip>
          <a:stretch>
            <a:fillRect/>
          </a:stretch>
        </p:blipFill>
        <p:spPr>
          <a:xfrm>
            <a:off x="0" y="0"/>
            <a:ext cx="9144000" cy="5143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 Diagonal Corner Rectangle 59"/>
          <p:cNvSpPr/>
          <p:nvPr/>
        </p:nvSpPr>
        <p:spPr>
          <a:xfrm>
            <a:off x="3776808" y="863273"/>
            <a:ext cx="2418348" cy="784391"/>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4" name="i-l-hybrid-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 y="934762"/>
            <a:ext cx="3455481" cy="2081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9" name="Round Diagonal Corner Rectangle 8"/>
          <p:cNvSpPr/>
          <p:nvPr/>
        </p:nvSpPr>
        <p:spPr>
          <a:xfrm>
            <a:off x="3776091" y="579043"/>
            <a:ext cx="2419064" cy="773961"/>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17" name="Round Diagonal Corner Rectangle 16"/>
          <p:cNvSpPr/>
          <p:nvPr/>
        </p:nvSpPr>
        <p:spPr>
          <a:xfrm>
            <a:off x="3776091" y="1073901"/>
            <a:ext cx="2419064" cy="773961"/>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712" y="1122689"/>
            <a:ext cx="615363" cy="665258"/>
          </a:xfrm>
          <a:prstGeom prst="rect">
            <a:avLst/>
          </a:prstGeom>
        </p:spPr>
      </p:pic>
      <p:sp>
        <p:nvSpPr>
          <p:cNvPr id="28" name="TextBox 27"/>
          <p:cNvSpPr txBox="1"/>
          <p:nvPr/>
        </p:nvSpPr>
        <p:spPr>
          <a:xfrm>
            <a:off x="35894" y="736727"/>
            <a:ext cx="3528316"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1200" b="1" dirty="0">
                <a:solidFill>
                  <a:srgbClr val="3ABB9F"/>
                </a:solidFill>
                <a:latin typeface="Helvetica"/>
                <a:cs typeface="Helvetica"/>
              </a:rPr>
              <a:t>Global // Hybrid // Open</a:t>
            </a:r>
            <a:endParaRPr lang="en-US" sz="1200" b="1" dirty="0">
              <a:solidFill>
                <a:srgbClr val="3ABB9F"/>
              </a:solidFill>
              <a:latin typeface="Helvetica"/>
              <a:ea typeface="Gill Sans"/>
              <a:cs typeface="Helvetica"/>
              <a:sym typeface="Gill Sans"/>
            </a:endParaRPr>
          </a:p>
        </p:txBody>
      </p:sp>
      <p:grpSp>
        <p:nvGrpSpPr>
          <p:cNvPr id="25607" name="Group 25606"/>
          <p:cNvGrpSpPr/>
          <p:nvPr/>
        </p:nvGrpSpPr>
        <p:grpSpPr>
          <a:xfrm>
            <a:off x="6481523" y="582510"/>
            <a:ext cx="2418348" cy="1285919"/>
            <a:chOff x="17084844" y="2852857"/>
            <a:chExt cx="6448928" cy="1538264"/>
          </a:xfrm>
        </p:grpSpPr>
        <p:sp>
          <p:nvSpPr>
            <p:cNvPr id="29" name="Round Diagonal Corner Rectangle 28"/>
            <p:cNvSpPr/>
            <p:nvPr/>
          </p:nvSpPr>
          <p:spPr>
            <a:xfrm>
              <a:off x="17084844" y="2852857"/>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0" name="Round Diagonal Corner Rectangle 29"/>
            <p:cNvSpPr/>
            <p:nvPr/>
          </p:nvSpPr>
          <p:spPr>
            <a:xfrm>
              <a:off x="17084844" y="3123505"/>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1" name="Round Diagonal Corner Rectangle 30"/>
            <p:cNvSpPr/>
            <p:nvPr/>
          </p:nvSpPr>
          <p:spPr>
            <a:xfrm>
              <a:off x="17084844" y="3452803"/>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0625" y="3556377"/>
              <a:ext cx="1640483" cy="680135"/>
            </a:xfrm>
            <a:prstGeom prst="rect">
              <a:avLst/>
            </a:prstGeom>
          </p:spPr>
        </p:pic>
      </p:grpSp>
      <p:grpSp>
        <p:nvGrpSpPr>
          <p:cNvPr id="25608" name="Group 25607"/>
          <p:cNvGrpSpPr/>
          <p:nvPr/>
        </p:nvGrpSpPr>
        <p:grpSpPr>
          <a:xfrm>
            <a:off x="3808317" y="3609661"/>
            <a:ext cx="2418348" cy="1444163"/>
            <a:chOff x="9790282" y="10457118"/>
            <a:chExt cx="6448928" cy="1583571"/>
          </a:xfrm>
        </p:grpSpPr>
        <p:sp>
          <p:nvSpPr>
            <p:cNvPr id="47" name="Round Diagonal Corner Rectangle 46"/>
            <p:cNvSpPr/>
            <p:nvPr/>
          </p:nvSpPr>
          <p:spPr>
            <a:xfrm>
              <a:off x="9790282" y="10457118"/>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8" name="Round Diagonal Corner Rectangle 47"/>
            <p:cNvSpPr/>
            <p:nvPr/>
          </p:nvSpPr>
          <p:spPr>
            <a:xfrm>
              <a:off x="9790282" y="10727766"/>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9" name="Round Diagonal Corner Rectangle 48"/>
            <p:cNvSpPr/>
            <p:nvPr/>
          </p:nvSpPr>
          <p:spPr>
            <a:xfrm>
              <a:off x="9790282" y="11057064"/>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5602" name="Picture 2" descr="https://plugins.cloudfoundry.org/ui/images/cloud-foundry-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85674" y="11002371"/>
              <a:ext cx="2321259" cy="103831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9" name="Group 25608"/>
          <p:cNvGrpSpPr/>
          <p:nvPr/>
        </p:nvGrpSpPr>
        <p:grpSpPr>
          <a:xfrm>
            <a:off x="3808317" y="2050426"/>
            <a:ext cx="2418348" cy="1335196"/>
            <a:chOff x="9790282" y="6576213"/>
            <a:chExt cx="6448928" cy="1552195"/>
          </a:xfrm>
        </p:grpSpPr>
        <p:sp>
          <p:nvSpPr>
            <p:cNvPr id="35" name="Round Diagonal Corner Rectangle 34"/>
            <p:cNvSpPr/>
            <p:nvPr/>
          </p:nvSpPr>
          <p:spPr>
            <a:xfrm>
              <a:off x="9790282" y="6576213"/>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6" name="Round Diagonal Corner Rectangle 35"/>
            <p:cNvSpPr/>
            <p:nvPr/>
          </p:nvSpPr>
          <p:spPr>
            <a:xfrm>
              <a:off x="9790282" y="6846861"/>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37" name="Round Diagonal Corner Rectangle 36"/>
            <p:cNvSpPr/>
            <p:nvPr/>
          </p:nvSpPr>
          <p:spPr>
            <a:xfrm>
              <a:off x="9790282" y="7190090"/>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1101" y="7322835"/>
              <a:ext cx="1640483" cy="708183"/>
            </a:xfrm>
            <a:prstGeom prst="rect">
              <a:avLst/>
            </a:prstGeom>
          </p:spPr>
        </p:pic>
      </p:grpSp>
      <p:grpSp>
        <p:nvGrpSpPr>
          <p:cNvPr id="25606" name="Group 25605"/>
          <p:cNvGrpSpPr/>
          <p:nvPr/>
        </p:nvGrpSpPr>
        <p:grpSpPr>
          <a:xfrm>
            <a:off x="6485887" y="2050426"/>
            <a:ext cx="2418348" cy="1335196"/>
            <a:chOff x="17007657" y="6537229"/>
            <a:chExt cx="6448928" cy="1538264"/>
          </a:xfrm>
        </p:grpSpPr>
        <p:sp>
          <p:nvSpPr>
            <p:cNvPr id="41" name="Round Diagonal Corner Rectangle 40"/>
            <p:cNvSpPr/>
            <p:nvPr/>
          </p:nvSpPr>
          <p:spPr>
            <a:xfrm>
              <a:off x="17007657" y="6537229"/>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2" name="Round Diagonal Corner Rectangle 41"/>
            <p:cNvSpPr/>
            <p:nvPr/>
          </p:nvSpPr>
          <p:spPr>
            <a:xfrm>
              <a:off x="17007657" y="6807877"/>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43" name="Round Diagonal Corner Rectangle 42"/>
            <p:cNvSpPr/>
            <p:nvPr/>
          </p:nvSpPr>
          <p:spPr>
            <a:xfrm>
              <a:off x="17007657" y="7137176"/>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25604" name="Picture 4" descr="http://simplicity-knowledge.s3.amazonaws.com/wp-content/uploads/2015/02/watson-logo.png?5f4fd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42796" y="7117172"/>
              <a:ext cx="2095501" cy="86180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5" name="Group 25604"/>
          <p:cNvGrpSpPr/>
          <p:nvPr/>
        </p:nvGrpSpPr>
        <p:grpSpPr>
          <a:xfrm>
            <a:off x="6473436" y="3595005"/>
            <a:ext cx="2430799" cy="1402846"/>
            <a:chOff x="16974454" y="10418136"/>
            <a:chExt cx="6482131" cy="1538264"/>
          </a:xfrm>
        </p:grpSpPr>
        <p:sp>
          <p:nvSpPr>
            <p:cNvPr id="53" name="Round Diagonal Corner Rectangle 52"/>
            <p:cNvSpPr/>
            <p:nvPr/>
          </p:nvSpPr>
          <p:spPr>
            <a:xfrm>
              <a:off x="17007657" y="10418136"/>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54" name="Round Diagonal Corner Rectangle 53"/>
            <p:cNvSpPr/>
            <p:nvPr/>
          </p:nvSpPr>
          <p:spPr>
            <a:xfrm>
              <a:off x="16974454" y="10688784"/>
              <a:ext cx="6448929"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sp>
          <p:nvSpPr>
            <p:cNvPr id="55" name="Round Diagonal Corner Rectangle 54"/>
            <p:cNvSpPr/>
            <p:nvPr/>
          </p:nvSpPr>
          <p:spPr>
            <a:xfrm>
              <a:off x="16974454" y="11018082"/>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a:solidFill>
                  <a:schemeClr val="tx1"/>
                </a:solidFill>
                <a:latin typeface="Gill Sans"/>
                <a:ea typeface="Gill Sans"/>
                <a:cs typeface="Gill Sans"/>
                <a:sym typeface="Gill Sans"/>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42796" y="11131781"/>
              <a:ext cx="1867992" cy="724438"/>
            </a:xfrm>
            <a:prstGeom prst="rect">
              <a:avLst/>
            </a:prstGeom>
          </p:spPr>
        </p:pic>
      </p:grpSp>
      <p:cxnSp>
        <p:nvCxnSpPr>
          <p:cNvPr id="25600" name="Straight Connector 25599"/>
          <p:cNvCxnSpPr/>
          <p:nvPr/>
        </p:nvCxnSpPr>
        <p:spPr>
          <a:xfrm>
            <a:off x="247977" y="3929333"/>
            <a:ext cx="3279295" cy="0"/>
          </a:xfrm>
          <a:prstGeom prst="line">
            <a:avLst/>
          </a:prstGeom>
          <a:noFill/>
          <a:ln w="25400" cap="flat">
            <a:solidFill>
              <a:schemeClr val="accent1">
                <a:lumMod val="50000"/>
              </a:schemeClr>
            </a:solidFill>
            <a:prstDash val="dash"/>
            <a:bevel/>
          </a:ln>
          <a:effectLst/>
        </p:spPr>
        <p:style>
          <a:lnRef idx="0">
            <a:scrgbClr r="0" g="0" b="0"/>
          </a:lnRef>
          <a:fillRef idx="0">
            <a:scrgbClr r="0" g="0" b="0"/>
          </a:fillRef>
          <a:effectRef idx="0">
            <a:scrgbClr r="0" g="0" b="0"/>
          </a:effectRef>
          <a:fontRef idx="none"/>
        </p:style>
      </p:cxnSp>
      <p:cxnSp>
        <p:nvCxnSpPr>
          <p:cNvPr id="25603" name="Straight Connector 25602"/>
          <p:cNvCxnSpPr/>
          <p:nvPr/>
        </p:nvCxnSpPr>
        <p:spPr>
          <a:xfrm>
            <a:off x="1799531" y="3226367"/>
            <a:ext cx="0" cy="1498994"/>
          </a:xfrm>
          <a:prstGeom prst="line">
            <a:avLst/>
          </a:prstGeom>
          <a:noFill/>
          <a:ln w="25400" cap="flat">
            <a:solidFill>
              <a:schemeClr val="accent1">
                <a:lumMod val="50000"/>
              </a:schemeClr>
            </a:solidFill>
            <a:prstDash val="dash"/>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cxnSp>
      <p:sp>
        <p:nvSpPr>
          <p:cNvPr id="3" name="TextBox 2"/>
          <p:cNvSpPr txBox="1"/>
          <p:nvPr/>
        </p:nvSpPr>
        <p:spPr>
          <a:xfrm>
            <a:off x="4423572" y="525928"/>
            <a:ext cx="1292128" cy="307777"/>
          </a:xfrm>
          <a:prstGeom prst="rect">
            <a:avLst/>
          </a:prstGeom>
          <a:noFill/>
        </p:spPr>
        <p:txBody>
          <a:bodyPr wrap="none" rtlCol="0">
            <a:spAutoFit/>
          </a:bodyPr>
          <a:lstStyle/>
          <a:p>
            <a:r>
              <a:rPr lang="en-US" sz="1400" dirty="0" smtClean="0">
                <a:solidFill>
                  <a:srgbClr val="3ABB9F"/>
                </a:solidFill>
              </a:rPr>
              <a:t>Core Platform</a:t>
            </a:r>
            <a:endParaRPr lang="en-US" sz="1400" dirty="0">
              <a:solidFill>
                <a:srgbClr val="3ABB9F"/>
              </a:solidFill>
            </a:endParaRPr>
          </a:p>
        </p:txBody>
      </p:sp>
      <p:sp>
        <p:nvSpPr>
          <p:cNvPr id="56" name="TextBox 55"/>
          <p:cNvSpPr txBox="1"/>
          <p:nvPr/>
        </p:nvSpPr>
        <p:spPr>
          <a:xfrm>
            <a:off x="6816305" y="534578"/>
            <a:ext cx="1901044" cy="307777"/>
          </a:xfrm>
          <a:prstGeom prst="rect">
            <a:avLst/>
          </a:prstGeom>
          <a:noFill/>
        </p:spPr>
        <p:txBody>
          <a:bodyPr wrap="none" rtlCol="0">
            <a:spAutoFit/>
          </a:bodyPr>
          <a:lstStyle/>
          <a:p>
            <a:r>
              <a:rPr lang="en-US" sz="1400" dirty="0" smtClean="0">
                <a:solidFill>
                  <a:srgbClr val="3ABB9F"/>
                </a:solidFill>
              </a:rPr>
              <a:t>App Centric Compute</a:t>
            </a:r>
            <a:endParaRPr lang="en-US" sz="1400" dirty="0">
              <a:solidFill>
                <a:srgbClr val="3ABB9F"/>
              </a:solidFill>
            </a:endParaRPr>
          </a:p>
        </p:txBody>
      </p:sp>
      <p:sp>
        <p:nvSpPr>
          <p:cNvPr id="59" name="TextBox 58"/>
          <p:cNvSpPr txBox="1"/>
          <p:nvPr/>
        </p:nvSpPr>
        <p:spPr>
          <a:xfrm>
            <a:off x="4219905" y="800339"/>
            <a:ext cx="1658677" cy="261610"/>
          </a:xfrm>
          <a:prstGeom prst="rect">
            <a:avLst/>
          </a:prstGeom>
          <a:noFill/>
        </p:spPr>
        <p:txBody>
          <a:bodyPr wrap="none" rtlCol="0">
            <a:spAutoFit/>
          </a:bodyPr>
          <a:lstStyle/>
          <a:p>
            <a:r>
              <a:rPr lang="en-US" sz="1100" dirty="0" smtClean="0">
                <a:solidFill>
                  <a:schemeClr val="bg1"/>
                </a:solidFill>
              </a:rPr>
              <a:t>Global // Hybrid // Open</a:t>
            </a:r>
            <a:endParaRPr lang="en-US" sz="1100" dirty="0">
              <a:solidFill>
                <a:schemeClr val="bg1"/>
              </a:solidFill>
            </a:endParaRPr>
          </a:p>
        </p:txBody>
      </p:sp>
      <p:sp>
        <p:nvSpPr>
          <p:cNvPr id="63" name="TextBox 62"/>
          <p:cNvSpPr txBox="1"/>
          <p:nvPr/>
        </p:nvSpPr>
        <p:spPr>
          <a:xfrm>
            <a:off x="6864225" y="808759"/>
            <a:ext cx="1768402" cy="261610"/>
          </a:xfrm>
          <a:prstGeom prst="rect">
            <a:avLst/>
          </a:prstGeom>
          <a:noFill/>
        </p:spPr>
        <p:txBody>
          <a:bodyPr wrap="none" rtlCol="0">
            <a:spAutoFit/>
          </a:bodyPr>
          <a:lstStyle/>
          <a:p>
            <a:r>
              <a:rPr lang="en-US" sz="1100" dirty="0" err="1" smtClean="0">
                <a:solidFill>
                  <a:schemeClr val="bg1"/>
                </a:solidFill>
              </a:rPr>
              <a:t>PaaS</a:t>
            </a:r>
            <a:r>
              <a:rPr lang="en-US" sz="1100" dirty="0" smtClean="0">
                <a:solidFill>
                  <a:schemeClr val="bg1"/>
                </a:solidFill>
              </a:rPr>
              <a:t> // Container // VM’s</a:t>
            </a:r>
            <a:endParaRPr lang="en-US" sz="1100" dirty="0">
              <a:solidFill>
                <a:schemeClr val="bg1"/>
              </a:solidFill>
            </a:endParaRPr>
          </a:p>
        </p:txBody>
      </p:sp>
      <p:sp>
        <p:nvSpPr>
          <p:cNvPr id="64" name="TextBox 63"/>
          <p:cNvSpPr txBox="1"/>
          <p:nvPr/>
        </p:nvSpPr>
        <p:spPr>
          <a:xfrm>
            <a:off x="4783231" y="2050426"/>
            <a:ext cx="603701" cy="307777"/>
          </a:xfrm>
          <a:prstGeom prst="rect">
            <a:avLst/>
          </a:prstGeom>
          <a:noFill/>
        </p:spPr>
        <p:txBody>
          <a:bodyPr wrap="none" rtlCol="0">
            <a:spAutoFit/>
          </a:bodyPr>
          <a:lstStyle/>
          <a:p>
            <a:r>
              <a:rPr lang="en-US" sz="1400" dirty="0" smtClean="0">
                <a:solidFill>
                  <a:srgbClr val="3ABB9F"/>
                </a:solidFill>
              </a:rPr>
              <a:t>API’s</a:t>
            </a:r>
            <a:endParaRPr lang="en-US" sz="1400" dirty="0">
              <a:solidFill>
                <a:srgbClr val="3ABB9F"/>
              </a:solidFill>
            </a:endParaRPr>
          </a:p>
        </p:txBody>
      </p:sp>
      <p:sp>
        <p:nvSpPr>
          <p:cNvPr id="69" name="TextBox 68"/>
          <p:cNvSpPr txBox="1"/>
          <p:nvPr/>
        </p:nvSpPr>
        <p:spPr>
          <a:xfrm>
            <a:off x="4234133" y="2272333"/>
            <a:ext cx="1648001" cy="261610"/>
          </a:xfrm>
          <a:prstGeom prst="rect">
            <a:avLst/>
          </a:prstGeom>
          <a:noFill/>
        </p:spPr>
        <p:txBody>
          <a:bodyPr wrap="none" rtlCol="0">
            <a:spAutoFit/>
          </a:bodyPr>
          <a:lstStyle/>
          <a:p>
            <a:r>
              <a:rPr lang="en-US" sz="1100" dirty="0" smtClean="0">
                <a:solidFill>
                  <a:schemeClr val="bg1"/>
                </a:solidFill>
              </a:rPr>
              <a:t>IBM // 3</a:t>
            </a:r>
            <a:r>
              <a:rPr lang="en-US" sz="1100" baseline="30000" dirty="0" smtClean="0">
                <a:solidFill>
                  <a:schemeClr val="bg1"/>
                </a:solidFill>
              </a:rPr>
              <a:t>rd</a:t>
            </a:r>
            <a:r>
              <a:rPr lang="en-US" sz="1100" dirty="0" smtClean="0">
                <a:solidFill>
                  <a:schemeClr val="bg1"/>
                </a:solidFill>
              </a:rPr>
              <a:t> Party // Yours</a:t>
            </a:r>
            <a:endParaRPr lang="en-US" sz="1100" dirty="0">
              <a:solidFill>
                <a:schemeClr val="bg1"/>
              </a:solidFill>
            </a:endParaRPr>
          </a:p>
        </p:txBody>
      </p:sp>
      <p:sp>
        <p:nvSpPr>
          <p:cNvPr id="70" name="TextBox 69"/>
          <p:cNvSpPr txBox="1"/>
          <p:nvPr/>
        </p:nvSpPr>
        <p:spPr>
          <a:xfrm>
            <a:off x="6994629" y="2010378"/>
            <a:ext cx="1631564" cy="307777"/>
          </a:xfrm>
          <a:prstGeom prst="rect">
            <a:avLst/>
          </a:prstGeom>
          <a:noFill/>
        </p:spPr>
        <p:txBody>
          <a:bodyPr wrap="none" rtlCol="0">
            <a:spAutoFit/>
          </a:bodyPr>
          <a:lstStyle/>
          <a:p>
            <a:r>
              <a:rPr lang="en-US" sz="1400" dirty="0" smtClean="0">
                <a:solidFill>
                  <a:srgbClr val="3ABB9F"/>
                </a:solidFill>
              </a:rPr>
              <a:t>Data Driven App’s</a:t>
            </a:r>
            <a:endParaRPr lang="en-US" sz="1400" dirty="0">
              <a:solidFill>
                <a:srgbClr val="3ABB9F"/>
              </a:solidFill>
            </a:endParaRPr>
          </a:p>
        </p:txBody>
      </p:sp>
      <p:sp>
        <p:nvSpPr>
          <p:cNvPr id="71" name="TextBox 70"/>
          <p:cNvSpPr txBox="1"/>
          <p:nvPr/>
        </p:nvSpPr>
        <p:spPr>
          <a:xfrm>
            <a:off x="6888791" y="2292200"/>
            <a:ext cx="1734112" cy="261610"/>
          </a:xfrm>
          <a:prstGeom prst="rect">
            <a:avLst/>
          </a:prstGeom>
          <a:noFill/>
        </p:spPr>
        <p:txBody>
          <a:bodyPr wrap="none" rtlCol="0">
            <a:spAutoFit/>
          </a:bodyPr>
          <a:lstStyle/>
          <a:p>
            <a:r>
              <a:rPr lang="en-US" sz="1100" dirty="0" smtClean="0">
                <a:solidFill>
                  <a:schemeClr val="bg1"/>
                </a:solidFill>
              </a:rPr>
              <a:t>Watson // </a:t>
            </a:r>
            <a:r>
              <a:rPr lang="en-US" sz="1100" dirty="0" err="1" smtClean="0">
                <a:solidFill>
                  <a:schemeClr val="bg1"/>
                </a:solidFill>
              </a:rPr>
              <a:t>IoT</a:t>
            </a:r>
            <a:r>
              <a:rPr lang="en-US" sz="1100" dirty="0" smtClean="0">
                <a:solidFill>
                  <a:schemeClr val="bg1"/>
                </a:solidFill>
              </a:rPr>
              <a:t> // Big Data</a:t>
            </a:r>
            <a:endParaRPr lang="en-US" sz="1100" dirty="0">
              <a:solidFill>
                <a:schemeClr val="bg1"/>
              </a:solidFill>
            </a:endParaRPr>
          </a:p>
        </p:txBody>
      </p:sp>
      <p:sp>
        <p:nvSpPr>
          <p:cNvPr id="72" name="TextBox 71"/>
          <p:cNvSpPr txBox="1"/>
          <p:nvPr/>
        </p:nvSpPr>
        <p:spPr>
          <a:xfrm>
            <a:off x="4256111" y="3623396"/>
            <a:ext cx="1621833" cy="307777"/>
          </a:xfrm>
          <a:prstGeom prst="rect">
            <a:avLst/>
          </a:prstGeom>
          <a:noFill/>
        </p:spPr>
        <p:txBody>
          <a:bodyPr wrap="none" rtlCol="0">
            <a:spAutoFit/>
          </a:bodyPr>
          <a:lstStyle/>
          <a:p>
            <a:r>
              <a:rPr lang="en-US" sz="1400" dirty="0" smtClean="0">
                <a:solidFill>
                  <a:srgbClr val="3ABB9F"/>
                </a:solidFill>
              </a:rPr>
              <a:t>Powered by Open</a:t>
            </a:r>
            <a:endParaRPr lang="en-US" sz="1400" dirty="0">
              <a:solidFill>
                <a:srgbClr val="3ABB9F"/>
              </a:solidFill>
            </a:endParaRPr>
          </a:p>
        </p:txBody>
      </p:sp>
      <p:sp>
        <p:nvSpPr>
          <p:cNvPr id="73" name="TextBox 72"/>
          <p:cNvSpPr txBox="1"/>
          <p:nvPr/>
        </p:nvSpPr>
        <p:spPr>
          <a:xfrm>
            <a:off x="4282053" y="3845303"/>
            <a:ext cx="1478559" cy="261610"/>
          </a:xfrm>
          <a:prstGeom prst="rect">
            <a:avLst/>
          </a:prstGeom>
          <a:noFill/>
        </p:spPr>
        <p:txBody>
          <a:bodyPr wrap="none" rtlCol="0">
            <a:spAutoFit/>
          </a:bodyPr>
          <a:lstStyle/>
          <a:p>
            <a:r>
              <a:rPr lang="en-US" sz="1100" dirty="0" err="1" smtClean="0">
                <a:solidFill>
                  <a:schemeClr val="bg1"/>
                </a:solidFill>
              </a:rPr>
              <a:t>IaaS</a:t>
            </a:r>
            <a:r>
              <a:rPr lang="en-US" sz="1100" dirty="0" smtClean="0">
                <a:solidFill>
                  <a:schemeClr val="bg1"/>
                </a:solidFill>
              </a:rPr>
              <a:t> // </a:t>
            </a:r>
            <a:r>
              <a:rPr lang="en-US" sz="1100" dirty="0" err="1" smtClean="0">
                <a:solidFill>
                  <a:schemeClr val="bg1"/>
                </a:solidFill>
              </a:rPr>
              <a:t>PaaS</a:t>
            </a:r>
            <a:r>
              <a:rPr lang="en-US" sz="1100" dirty="0" smtClean="0">
                <a:solidFill>
                  <a:schemeClr val="bg1"/>
                </a:solidFill>
              </a:rPr>
              <a:t> // SaaS</a:t>
            </a:r>
            <a:endParaRPr lang="en-US" sz="1100" dirty="0">
              <a:solidFill>
                <a:schemeClr val="bg1"/>
              </a:solidFill>
            </a:endParaRPr>
          </a:p>
        </p:txBody>
      </p:sp>
      <p:sp>
        <p:nvSpPr>
          <p:cNvPr id="74" name="TextBox 73"/>
          <p:cNvSpPr txBox="1"/>
          <p:nvPr/>
        </p:nvSpPr>
        <p:spPr>
          <a:xfrm>
            <a:off x="6902295" y="3574462"/>
            <a:ext cx="1641558" cy="307777"/>
          </a:xfrm>
          <a:prstGeom prst="rect">
            <a:avLst/>
          </a:prstGeom>
          <a:noFill/>
        </p:spPr>
        <p:txBody>
          <a:bodyPr wrap="none" rtlCol="0">
            <a:spAutoFit/>
          </a:bodyPr>
          <a:lstStyle/>
          <a:p>
            <a:r>
              <a:rPr lang="en-US" sz="1400" dirty="0" smtClean="0">
                <a:solidFill>
                  <a:srgbClr val="3ABB9F"/>
                </a:solidFill>
              </a:rPr>
              <a:t>Built for enterprise</a:t>
            </a:r>
            <a:endParaRPr lang="en-US" sz="1400" dirty="0">
              <a:solidFill>
                <a:srgbClr val="3ABB9F"/>
              </a:solidFill>
            </a:endParaRPr>
          </a:p>
        </p:txBody>
      </p:sp>
      <p:sp>
        <p:nvSpPr>
          <p:cNvPr id="75" name="TextBox 74"/>
          <p:cNvSpPr txBox="1"/>
          <p:nvPr/>
        </p:nvSpPr>
        <p:spPr>
          <a:xfrm>
            <a:off x="6442648" y="3833719"/>
            <a:ext cx="2552520" cy="261610"/>
          </a:xfrm>
          <a:prstGeom prst="rect">
            <a:avLst/>
          </a:prstGeom>
          <a:noFill/>
        </p:spPr>
        <p:txBody>
          <a:bodyPr wrap="none" rtlCol="0">
            <a:spAutoFit/>
          </a:bodyPr>
          <a:lstStyle/>
          <a:p>
            <a:r>
              <a:rPr lang="en-US" sz="1100" dirty="0" smtClean="0">
                <a:solidFill>
                  <a:schemeClr val="bg1"/>
                </a:solidFill>
              </a:rPr>
              <a:t>Development // Integration // </a:t>
            </a:r>
            <a:r>
              <a:rPr lang="en-US" sz="1100" dirty="0" err="1" smtClean="0">
                <a:solidFill>
                  <a:schemeClr val="bg1"/>
                </a:solidFill>
              </a:rPr>
              <a:t>DevOps</a:t>
            </a:r>
            <a:endParaRPr lang="en-US" sz="1100" dirty="0">
              <a:solidFill>
                <a:schemeClr val="bg1"/>
              </a:solidFill>
            </a:endParaRPr>
          </a:p>
        </p:txBody>
      </p:sp>
      <p:sp>
        <p:nvSpPr>
          <p:cNvPr id="6" name="TextBox 5"/>
          <p:cNvSpPr txBox="1"/>
          <p:nvPr/>
        </p:nvSpPr>
        <p:spPr>
          <a:xfrm>
            <a:off x="233073" y="3335633"/>
            <a:ext cx="1468760" cy="461665"/>
          </a:xfrm>
          <a:prstGeom prst="rect">
            <a:avLst/>
          </a:prstGeom>
          <a:noFill/>
        </p:spPr>
        <p:txBody>
          <a:bodyPr wrap="square" rtlCol="0">
            <a:spAutoFit/>
          </a:bodyPr>
          <a:lstStyle/>
          <a:p>
            <a:r>
              <a:rPr lang="en-US" sz="1200" dirty="0" smtClean="0"/>
              <a:t>Build modern apps that thrive on data</a:t>
            </a:r>
            <a:endParaRPr lang="en-US" sz="1200" dirty="0"/>
          </a:p>
        </p:txBody>
      </p:sp>
      <p:sp>
        <p:nvSpPr>
          <p:cNvPr id="76" name="TextBox 75"/>
          <p:cNvSpPr txBox="1"/>
          <p:nvPr/>
        </p:nvSpPr>
        <p:spPr>
          <a:xfrm>
            <a:off x="1917426" y="3226367"/>
            <a:ext cx="1609846" cy="646331"/>
          </a:xfrm>
          <a:prstGeom prst="rect">
            <a:avLst/>
          </a:prstGeom>
          <a:noFill/>
        </p:spPr>
        <p:txBody>
          <a:bodyPr wrap="square" rtlCol="0">
            <a:spAutoFit/>
          </a:bodyPr>
          <a:lstStyle/>
          <a:p>
            <a:r>
              <a:rPr lang="en-US" sz="1200" dirty="0" smtClean="0"/>
              <a:t>Easily &amp; Securely leverage your existing API’s &amp; Data </a:t>
            </a:r>
            <a:endParaRPr lang="en-US" sz="1200" dirty="0"/>
          </a:p>
        </p:txBody>
      </p:sp>
      <p:sp>
        <p:nvSpPr>
          <p:cNvPr id="77" name="TextBox 76"/>
          <p:cNvSpPr txBox="1"/>
          <p:nvPr/>
        </p:nvSpPr>
        <p:spPr>
          <a:xfrm>
            <a:off x="1917426" y="3993967"/>
            <a:ext cx="1609846" cy="646331"/>
          </a:xfrm>
          <a:prstGeom prst="rect">
            <a:avLst/>
          </a:prstGeom>
          <a:noFill/>
        </p:spPr>
        <p:txBody>
          <a:bodyPr wrap="square" rtlCol="0">
            <a:spAutoFit/>
          </a:bodyPr>
          <a:lstStyle/>
          <a:p>
            <a:r>
              <a:rPr lang="en-US" sz="1200" dirty="0" smtClean="0"/>
              <a:t>Foster a culture of continuous innovation &amp; delivery</a:t>
            </a:r>
            <a:endParaRPr lang="en-US" sz="1200" dirty="0"/>
          </a:p>
        </p:txBody>
      </p:sp>
      <p:sp>
        <p:nvSpPr>
          <p:cNvPr id="78" name="TextBox 77"/>
          <p:cNvSpPr txBox="1"/>
          <p:nvPr/>
        </p:nvSpPr>
        <p:spPr>
          <a:xfrm>
            <a:off x="233073" y="3995149"/>
            <a:ext cx="1468760" cy="646331"/>
          </a:xfrm>
          <a:prstGeom prst="rect">
            <a:avLst/>
          </a:prstGeom>
          <a:noFill/>
        </p:spPr>
        <p:txBody>
          <a:bodyPr wrap="square" rtlCol="0">
            <a:spAutoFit/>
          </a:bodyPr>
          <a:lstStyle/>
          <a:p>
            <a:r>
              <a:rPr lang="en-US" sz="1200" dirty="0" smtClean="0"/>
              <a:t>Optimize and transform existing apps</a:t>
            </a:r>
            <a:endParaRPr lang="en-US" sz="1200" dirty="0"/>
          </a:p>
        </p:txBody>
      </p:sp>
      <p:sp>
        <p:nvSpPr>
          <p:cNvPr id="11" name="Rounded Rectangle 10"/>
          <p:cNvSpPr/>
          <p:nvPr/>
        </p:nvSpPr>
        <p:spPr>
          <a:xfrm>
            <a:off x="149213" y="3214384"/>
            <a:ext cx="1566458"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1917426" y="3223229"/>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1917426" y="4020797"/>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a:off x="149213" y="4003666"/>
            <a:ext cx="1552620"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32554" y="-5065"/>
            <a:ext cx="911144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2400" b="1" dirty="0" smtClean="0">
                <a:solidFill>
                  <a:schemeClr val="accent1"/>
                </a:solidFill>
                <a:latin typeface="Helvetica"/>
                <a:cs typeface="Helvetica"/>
              </a:rPr>
              <a:t>The Bluemix Platform</a:t>
            </a:r>
            <a:endParaRPr lang="en-US" sz="2400" b="1" dirty="0">
              <a:solidFill>
                <a:schemeClr val="accent1"/>
              </a:solidFill>
              <a:latin typeface="Helvetica"/>
              <a:ea typeface="Gill Sans"/>
              <a:cs typeface="Helvetica"/>
              <a:sym typeface="Gill Sans"/>
            </a:endParaRPr>
          </a:p>
        </p:txBody>
      </p:sp>
    </p:spTree>
    <p:extLst>
      <p:ext uri="{BB962C8B-B14F-4D97-AF65-F5344CB8AC3E}">
        <p14:creationId xmlns:p14="http://schemas.microsoft.com/office/powerpoint/2010/main" val="298018742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ctrTitle"/>
          </p:nvPr>
        </p:nvSpPr>
        <p:spPr>
          <a:xfrm>
            <a:off x="228071" y="125153"/>
            <a:ext cx="8602870" cy="528791"/>
          </a:xfrm>
          <a:prstGeom prst="rect">
            <a:avLst/>
          </a:prstGeom>
        </p:spPr>
        <p:txBody>
          <a:bodyPr anchor="t">
            <a:normAutofit/>
          </a:bodyPr>
          <a:lstStyle/>
          <a:p>
            <a:pPr lvl="0">
              <a:defRPr sz="1800" b="0"/>
            </a:pPr>
            <a:r>
              <a:rPr sz="2400" b="1" u="sng" dirty="0">
                <a:solidFill>
                  <a:schemeClr val="accent1"/>
                </a:solidFill>
                <a:latin typeface="Helvetica"/>
                <a:cs typeface="Helvetica"/>
              </a:rPr>
              <a:t>How does Bluemix work?</a:t>
            </a:r>
          </a:p>
        </p:txBody>
      </p:sp>
      <p:sp>
        <p:nvSpPr>
          <p:cNvPr id="483" name="Shape 483"/>
          <p:cNvSpPr>
            <a:spLocks noGrp="1"/>
          </p:cNvSpPr>
          <p:nvPr>
            <p:ph type="sldNum" sz="quarter" idx="12"/>
          </p:nvPr>
        </p:nvSpPr>
        <p:spPr>
          <a:xfrm>
            <a:off x="34455" y="4914279"/>
            <a:ext cx="194328" cy="173124"/>
          </a:xfrm>
          <a:prstGeom prst="rect">
            <a:avLst/>
          </a:prstGeom>
          <a:extLst>
            <a:ext uri="{C572A759-6A51-4108-AA02-DFA0A04FC94B}">
              <ma14:wrappingTextBoxFlag xmlns:ma14="http://schemas.microsoft.com/office/mac/drawingml/2011/main" val="1"/>
            </a:ext>
          </a:extLst>
        </p:spPr>
        <p:txBody>
          <a:bodyPr lIns="34284" tIns="17145" rIns="34284" bIns="17145"/>
          <a:lstStyle/>
          <a:p>
            <a:pPr algn="ctr" defTabSz="219039">
              <a:defRPr sz="1800">
                <a:solidFill>
                  <a:srgbClr val="000000"/>
                </a:solidFill>
              </a:defRPr>
            </a:pPr>
            <a:fld id="{86CB4B4D-7CA3-9044-876B-883B54F8677D}" type="slidenum">
              <a:rPr sz="900" kern="0">
                <a:solidFill>
                  <a:srgbClr val="A6AAA9"/>
                </a:solidFill>
                <a:latin typeface="Helvetica Light"/>
                <a:ea typeface="Helvetica Light"/>
                <a:cs typeface="Helvetica Light"/>
                <a:sym typeface="Helvetica Light"/>
              </a:rPr>
              <a:pPr algn="ctr" defTabSz="219039">
                <a:defRPr sz="1800">
                  <a:solidFill>
                    <a:srgbClr val="000000"/>
                  </a:solidFill>
                </a:defRPr>
              </a:pPr>
              <a:t>13</a:t>
            </a:fld>
            <a:endParaRPr sz="900" kern="0">
              <a:solidFill>
                <a:srgbClr val="A6AAA9"/>
              </a:solidFill>
              <a:latin typeface="Helvetica Light"/>
              <a:ea typeface="Helvetica Light"/>
              <a:cs typeface="Helvetica Light"/>
              <a:sym typeface="Helvetica Light"/>
            </a:endParaRPr>
          </a:p>
        </p:txBody>
      </p:sp>
      <p:sp>
        <p:nvSpPr>
          <p:cNvPr id="482" name="Shape 482"/>
          <p:cNvSpPr/>
          <p:nvPr/>
        </p:nvSpPr>
        <p:spPr>
          <a:xfrm>
            <a:off x="150904" y="1172554"/>
            <a:ext cx="2518222" cy="1300344"/>
          </a:xfrm>
          <a:prstGeom prst="rect">
            <a:avLst/>
          </a:prstGeom>
          <a:ln w="12700">
            <a:miter lim="400000"/>
          </a:ln>
          <a:extLst>
            <a:ext uri="{C572A759-6A51-4108-AA02-DFA0A04FC94B}">
              <ma14:wrappingTextBoxFlag xmlns:ma14="http://schemas.microsoft.com/office/mac/drawingml/2011/main" val="1"/>
            </a:ext>
          </a:extLst>
        </p:spPr>
        <p:txBody>
          <a:bodyPr lIns="34284" tIns="34284" rIns="34284" bIns="34284">
            <a:spAutoFit/>
          </a:bodyPr>
          <a:lstStyle/>
          <a:p>
            <a:pPr defTabSz="685451">
              <a:spcBef>
                <a:spcPts val="600"/>
              </a:spcBef>
              <a:defRPr sz="1800"/>
            </a:pPr>
            <a:r>
              <a:rPr sz="1600" kern="0" dirty="0" smtClean="0">
                <a:solidFill>
                  <a:sysClr val="windowText" lastClr="000000"/>
                </a:solidFill>
                <a:latin typeface="Helvetica Neue Light"/>
                <a:ea typeface="Helvetica Neue Light"/>
                <a:cs typeface="Helvetica Neue Light"/>
                <a:sym typeface="Helvetica Neue Light"/>
              </a:rPr>
              <a:t>Bluemix </a:t>
            </a:r>
            <a:r>
              <a:rPr sz="1600" kern="0" dirty="0">
                <a:solidFill>
                  <a:sysClr val="windowText" lastClr="000000"/>
                </a:solidFill>
                <a:latin typeface="Helvetica Neue Light"/>
                <a:ea typeface="Helvetica Neue Light"/>
                <a:cs typeface="Helvetica Neue Light"/>
                <a:sym typeface="Helvetica Neue Light"/>
              </a:rPr>
              <a:t>is </a:t>
            </a:r>
            <a:r>
              <a:rPr lang="ga-IE" sz="1600" kern="0" dirty="0" smtClean="0">
                <a:solidFill>
                  <a:sysClr val="windowText" lastClr="000000"/>
                </a:solidFill>
                <a:latin typeface="Helvetica Neue Light"/>
                <a:ea typeface="Helvetica Neue Light"/>
                <a:cs typeface="Helvetica Neue Light"/>
                <a:sym typeface="Helvetica Neue Light"/>
              </a:rPr>
              <a:t>also </a:t>
            </a:r>
            <a:r>
              <a:rPr sz="1600" kern="0" dirty="0" smtClean="0">
                <a:solidFill>
                  <a:sysClr val="windowText" lastClr="000000"/>
                </a:solidFill>
                <a:latin typeface="Helvetica Neue Light"/>
                <a:ea typeface="Helvetica Neue Light"/>
                <a:cs typeface="Helvetica Neue Light"/>
                <a:sym typeface="Helvetica Neue Light"/>
              </a:rPr>
              <a:t>built </a:t>
            </a:r>
            <a:r>
              <a:rPr sz="1600" kern="0" dirty="0">
                <a:solidFill>
                  <a:sysClr val="windowText" lastClr="000000"/>
                </a:solidFill>
                <a:latin typeface="Helvetica Neue Light"/>
                <a:ea typeface="Helvetica Neue Light"/>
                <a:cs typeface="Helvetica Neue Light"/>
                <a:sym typeface="Helvetica Neue Light"/>
              </a:rPr>
              <a:t>on </a:t>
            </a:r>
            <a:r>
              <a:rPr lang="ga-IE" sz="1600" kern="0" dirty="0" smtClean="0">
                <a:solidFill>
                  <a:sysClr val="windowText" lastClr="000000"/>
                </a:solidFill>
                <a:latin typeface="Helvetica Neue Light"/>
                <a:ea typeface="Helvetica Neue Light"/>
                <a:cs typeface="Helvetica Neue Light"/>
                <a:sym typeface="Helvetica Neue Light"/>
              </a:rPr>
              <a:t>3 </a:t>
            </a:r>
            <a:r>
              <a:rPr sz="1600" kern="0" dirty="0" smtClean="0">
                <a:solidFill>
                  <a:sysClr val="windowText" lastClr="000000"/>
                </a:solidFill>
                <a:latin typeface="Helvetica Neue Light"/>
                <a:ea typeface="Helvetica Neue Light"/>
                <a:cs typeface="Helvetica Neue Light"/>
                <a:sym typeface="Helvetica Neue Light"/>
              </a:rPr>
              <a:t>key </a:t>
            </a:r>
            <a:r>
              <a:rPr sz="1600" kern="0" dirty="0">
                <a:solidFill>
                  <a:sysClr val="windowText" lastClr="000000"/>
                </a:solidFill>
                <a:latin typeface="Helvetica Neue Light"/>
                <a:ea typeface="Helvetica Neue Light"/>
                <a:cs typeface="Helvetica Neue Light"/>
                <a:sym typeface="Helvetica Neue Light"/>
              </a:rPr>
              <a:t>open compute technologies: </a:t>
            </a:r>
            <a:r>
              <a:rPr sz="1600" b="1" kern="0" dirty="0">
                <a:solidFill>
                  <a:sysClr val="windowText" lastClr="000000"/>
                </a:solidFill>
                <a:latin typeface="Helvetica Neue"/>
                <a:ea typeface="Helvetica Neue"/>
                <a:cs typeface="Helvetica Neue"/>
                <a:sym typeface="Helvetica Neue"/>
              </a:rPr>
              <a:t>Cloud Foundry</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Docker</a:t>
            </a:r>
            <a:r>
              <a:rPr sz="1600" kern="0" dirty="0">
                <a:solidFill>
                  <a:sysClr val="windowText" lastClr="000000"/>
                </a:solidFill>
                <a:latin typeface="Helvetica Neue Light"/>
                <a:ea typeface="Helvetica Neue Light"/>
                <a:cs typeface="Helvetica Neue Light"/>
                <a:sym typeface="Helvetica Neue Light"/>
              </a:rPr>
              <a:t>, and </a:t>
            </a:r>
            <a:r>
              <a:rPr sz="1600" b="1" kern="0" dirty="0">
                <a:solidFill>
                  <a:sysClr val="windowText" lastClr="000000"/>
                </a:solidFill>
                <a:latin typeface="Helvetica Neue"/>
                <a:ea typeface="Helvetica Neue"/>
                <a:cs typeface="Helvetica Neue"/>
                <a:sym typeface="Helvetica Neue"/>
              </a:rPr>
              <a:t>OpenStack</a:t>
            </a:r>
            <a:r>
              <a:rPr sz="1600" kern="0" dirty="0">
                <a:solidFill>
                  <a:sysClr val="windowText" lastClr="000000"/>
                </a:solidFill>
                <a:latin typeface="Helvetica Neue Light"/>
                <a:ea typeface="Helvetica Neue Light"/>
                <a:cs typeface="Helvetica Neue Light"/>
                <a:sym typeface="Helvetica Neue Light"/>
              </a:rPr>
              <a:t>. </a:t>
            </a:r>
            <a:endParaRPr kern="0" dirty="0">
              <a:solidFill>
                <a:sysClr val="windowText" lastClr="000000"/>
              </a:solidFill>
              <a:latin typeface="Helvetica Neue Light"/>
              <a:ea typeface="Helvetica Neue Light"/>
              <a:cs typeface="Helvetica Neue Light"/>
              <a:sym typeface="Helvetica Neue Light"/>
            </a:endParaRPr>
          </a:p>
        </p:txBody>
      </p:sp>
      <p:grpSp>
        <p:nvGrpSpPr>
          <p:cNvPr id="510" name="Group 510"/>
          <p:cNvGrpSpPr/>
          <p:nvPr/>
        </p:nvGrpSpPr>
        <p:grpSpPr>
          <a:xfrm>
            <a:off x="3931223" y="1243090"/>
            <a:ext cx="3840374" cy="675061"/>
            <a:chOff x="1259" y="-362657"/>
            <a:chExt cx="10240996" cy="1800166"/>
          </a:xfrm>
        </p:grpSpPr>
        <p:pic>
          <p:nvPicPr>
            <p:cNvPr id="506" name="CloudBluemixDiagramV2-01.png"/>
            <p:cNvPicPr/>
            <p:nvPr/>
          </p:nvPicPr>
          <p:blipFill>
            <a:blip r:embed="rId3">
              <a:extLst/>
            </a:blip>
            <a:srcRect l="46237" t="59841" r="34419" b="35016"/>
            <a:stretch>
              <a:fillRect/>
            </a:stretch>
          </p:blipFill>
          <p:spPr>
            <a:xfrm>
              <a:off x="560635" y="433843"/>
              <a:ext cx="5126578" cy="881178"/>
            </a:xfrm>
            <a:prstGeom prst="rect">
              <a:avLst/>
            </a:prstGeom>
            <a:ln w="12700" cap="flat">
              <a:noFill/>
              <a:miter lim="400000"/>
            </a:ln>
            <a:effectLst/>
          </p:spPr>
        </p:pic>
        <p:sp>
          <p:nvSpPr>
            <p:cNvPr id="507" name="Shape 507"/>
            <p:cNvSpPr/>
            <p:nvPr/>
          </p:nvSpPr>
          <p:spPr>
            <a:xfrm>
              <a:off x="1259" y="362651"/>
              <a:ext cx="10181420" cy="1074858"/>
            </a:xfrm>
            <a:prstGeom prst="rect">
              <a:avLst/>
            </a:prstGeom>
            <a:noFill/>
            <a:ln w="25400" cap="flat">
              <a:solidFill>
                <a:srgbClr val="D44008"/>
              </a:solidFill>
              <a:prstDash val="solid"/>
              <a:bevel/>
            </a:ln>
            <a:effectLst/>
          </p:spPr>
          <p:txBody>
            <a:bodyPr wrap="square" lIns="0" tIns="0" rIns="0" bIns="0" numCol="1" anchor="ctr">
              <a:noAutofit/>
            </a:bodyPr>
            <a:lstStyle/>
            <a:p>
              <a:pPr algn="ctr" defTabSz="219039">
                <a:defRPr sz="3400">
                  <a:latin typeface="Helvetica Neue"/>
                  <a:ea typeface="Helvetica Neue"/>
                  <a:cs typeface="Helvetica Neue"/>
                  <a:sym typeface="Helvetica Neue"/>
                </a:defRPr>
              </a:pPr>
              <a:endParaRPr sz="1300" kern="0">
                <a:solidFill>
                  <a:sysClr val="windowText" lastClr="000000"/>
                </a:solidFill>
                <a:latin typeface="Helvetica Neue"/>
                <a:ea typeface="Helvetica Neue"/>
                <a:cs typeface="Helvetica Neue"/>
                <a:sym typeface="Helvetica Neue"/>
              </a:endParaRPr>
            </a:p>
          </p:txBody>
        </p:sp>
        <p:sp>
          <p:nvSpPr>
            <p:cNvPr id="508" name="Shape 508"/>
            <p:cNvSpPr/>
            <p:nvPr/>
          </p:nvSpPr>
          <p:spPr>
            <a:xfrm>
              <a:off x="76963" y="-362657"/>
              <a:ext cx="10165292" cy="6976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sz="1800" b="1">
                  <a:solidFill>
                    <a:srgbClr val="D44008"/>
                  </a:solidFill>
                  <a:latin typeface="Helvetica Neue"/>
                  <a:ea typeface="Helvetica Neue"/>
                  <a:cs typeface="Helvetica Neue"/>
                  <a:sym typeface="Helvetica Neue"/>
                </a:defRPr>
              </a:lvl1pPr>
            </a:lstStyle>
            <a:p>
              <a:pPr algn="ctr" defTabSz="219039">
                <a:defRPr b="0">
                  <a:solidFill>
                    <a:srgbClr val="000000"/>
                  </a:solidFill>
                </a:defRPr>
              </a:pPr>
              <a:r>
                <a:rPr sz="1200" kern="0" dirty="0"/>
                <a:t>Your Own Hosted Apps / Services</a:t>
              </a:r>
            </a:p>
          </p:txBody>
        </p:sp>
        <p:pic>
          <p:nvPicPr>
            <p:cNvPr id="509" name="CloudBluemixDiagramV2-01.png"/>
            <p:cNvPicPr/>
            <p:nvPr/>
          </p:nvPicPr>
          <p:blipFill>
            <a:blip r:embed="rId3">
              <a:extLst/>
            </a:blip>
            <a:srcRect l="46237" t="59841" r="39150" b="35016"/>
            <a:stretch>
              <a:fillRect/>
            </a:stretch>
          </p:blipFill>
          <p:spPr>
            <a:xfrm>
              <a:off x="6016110" y="456576"/>
              <a:ext cx="3872681" cy="881179"/>
            </a:xfrm>
            <a:prstGeom prst="rect">
              <a:avLst/>
            </a:prstGeom>
            <a:ln w="12700" cap="flat">
              <a:noFill/>
              <a:miter lim="400000"/>
            </a:ln>
            <a:effectLst/>
          </p:spPr>
        </p:pic>
      </p:grpSp>
      <p:grpSp>
        <p:nvGrpSpPr>
          <p:cNvPr id="3" name="Group 2"/>
          <p:cNvGrpSpPr/>
          <p:nvPr/>
        </p:nvGrpSpPr>
        <p:grpSpPr>
          <a:xfrm>
            <a:off x="3883179" y="3981495"/>
            <a:ext cx="3987770" cy="814095"/>
            <a:chOff x="3883179" y="3981494"/>
            <a:chExt cx="3987770" cy="814094"/>
          </a:xfrm>
        </p:grpSpPr>
        <p:sp>
          <p:nvSpPr>
            <p:cNvPr id="480" name="Shape 480"/>
            <p:cNvSpPr/>
            <p:nvPr/>
          </p:nvSpPr>
          <p:spPr>
            <a:xfrm>
              <a:off x="3928570" y="4673756"/>
              <a:ext cx="2532236" cy="121832"/>
            </a:xfrm>
            <a:prstGeom prst="rect">
              <a:avLst/>
            </a:prstGeom>
            <a:solidFill>
              <a:srgbClr val="06B9A5"/>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490" name="Shape 490"/>
            <p:cNvSpPr/>
            <p:nvPr/>
          </p:nvSpPr>
          <p:spPr>
            <a:xfrm>
              <a:off x="3928514" y="4203398"/>
              <a:ext cx="2532236" cy="436781"/>
            </a:xfrm>
            <a:prstGeom prst="rect">
              <a:avLst/>
            </a:prstGeom>
            <a:ln w="25400">
              <a:solidFill>
                <a:srgbClr val="06B9A5"/>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1" name="hybridpagev6-filtered.jpeg"/>
            <p:cNvPicPr/>
            <p:nvPr/>
          </p:nvPicPr>
          <p:blipFill>
            <a:blip r:embed="rId4">
              <a:extLst/>
            </a:blip>
            <a:srcRect l="55641" t="34890" r="36391" b="62928"/>
            <a:stretch>
              <a:fillRect/>
            </a:stretch>
          </p:blipFill>
          <p:spPr>
            <a:xfrm>
              <a:off x="4674423" y="4273223"/>
              <a:ext cx="414900" cy="306004"/>
            </a:xfrm>
            <a:prstGeom prst="rect">
              <a:avLst/>
            </a:prstGeom>
            <a:ln w="12700">
              <a:miter lim="400000"/>
            </a:ln>
          </p:spPr>
        </p:pic>
        <p:pic>
          <p:nvPicPr>
            <p:cNvPr id="492" name="hybridpagev6-filtered.jpeg"/>
            <p:cNvPicPr/>
            <p:nvPr/>
          </p:nvPicPr>
          <p:blipFill>
            <a:blip r:embed="rId4">
              <a:extLst/>
            </a:blip>
            <a:srcRect l="66998" t="34890" r="25048" b="62112"/>
            <a:stretch>
              <a:fillRect/>
            </a:stretch>
          </p:blipFill>
          <p:spPr>
            <a:xfrm>
              <a:off x="6057041" y="4237971"/>
              <a:ext cx="327562" cy="332516"/>
            </a:xfrm>
            <a:prstGeom prst="rect">
              <a:avLst/>
            </a:prstGeom>
            <a:ln w="12700">
              <a:miter lim="400000"/>
            </a:ln>
          </p:spPr>
        </p:pic>
        <p:sp>
          <p:nvSpPr>
            <p:cNvPr id="493" name="Shape 493"/>
            <p:cNvSpPr/>
            <p:nvPr/>
          </p:nvSpPr>
          <p:spPr>
            <a:xfrm>
              <a:off x="6540454" y="4207862"/>
              <a:ext cx="1251029" cy="436781"/>
            </a:xfrm>
            <a:prstGeom prst="rect">
              <a:avLst/>
            </a:prstGeom>
            <a:ln w="25400">
              <a:solidFill>
                <a:srgbClr val="019B8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4" name="hybridpagev6-filtered.jpeg"/>
            <p:cNvPicPr/>
            <p:nvPr/>
          </p:nvPicPr>
          <p:blipFill>
            <a:blip r:embed="rId4">
              <a:extLst/>
            </a:blip>
            <a:srcRect l="77839" t="34890" r="14207" b="62112"/>
            <a:stretch>
              <a:fillRect/>
            </a:stretch>
          </p:blipFill>
          <p:spPr>
            <a:xfrm>
              <a:off x="7401709" y="4248804"/>
              <a:ext cx="327562" cy="332516"/>
            </a:xfrm>
            <a:prstGeom prst="rect">
              <a:avLst/>
            </a:prstGeom>
            <a:ln w="12700">
              <a:miter lim="400000"/>
            </a:ln>
          </p:spPr>
        </p:pic>
        <p:sp>
          <p:nvSpPr>
            <p:cNvPr id="499" name="Shape 499"/>
            <p:cNvSpPr/>
            <p:nvPr/>
          </p:nvSpPr>
          <p:spPr>
            <a:xfrm>
              <a:off x="3883179" y="3981494"/>
              <a:ext cx="3987770" cy="198132"/>
            </a:xfrm>
            <a:prstGeom prst="rect">
              <a:avLst/>
            </a:prstGeom>
            <a:ln w="12700">
              <a:miter lim="400000"/>
            </a:ln>
            <a:extLst>
              <a:ext uri="{C572A759-6A51-4108-AA02-DFA0A04FC94B}">
                <ma14:wrappingTextBoxFlag xmlns:ma14="http://schemas.microsoft.com/office/mac/drawingml/2011/main" val="1"/>
              </a:ext>
            </a:extLst>
          </p:spPr>
          <p:txBody>
            <a:bodyPr wrap="square" lIns="14288" tIns="14288" rIns="14288" bIns="14288" anchor="ctr">
              <a:spAutoFit/>
            </a:bodyPr>
            <a:lstStyle>
              <a:lvl1pPr algn="l">
                <a:defRPr sz="1800" b="1">
                  <a:solidFill>
                    <a:srgbClr val="06B9A5"/>
                  </a:solidFill>
                  <a:latin typeface="Helvetica Neue"/>
                  <a:ea typeface="Helvetica Neue"/>
                  <a:cs typeface="Helvetica Neue"/>
                  <a:sym typeface="Helvetica Neue"/>
                </a:defRPr>
              </a:lvl1pPr>
            </a:lstStyle>
            <a:p>
              <a:pPr defTabSz="219039">
                <a:defRPr b="0">
                  <a:solidFill>
                    <a:srgbClr val="000000"/>
                  </a:solidFill>
                </a:defRPr>
              </a:pPr>
              <a:r>
                <a:rPr sz="1100" kern="0" dirty="0"/>
                <a:t>Platform Deployment Options </a:t>
              </a:r>
              <a:r>
                <a:rPr sz="1100" kern="0" dirty="0" smtClean="0"/>
                <a:t>t</a:t>
              </a:r>
              <a:r>
                <a:rPr lang="ga-IE" sz="1100" kern="0" dirty="0" smtClean="0"/>
                <a:t>o m</a:t>
              </a:r>
              <a:r>
                <a:rPr sz="1100" kern="0" dirty="0" smtClean="0"/>
                <a:t>eet Workload </a:t>
              </a:r>
              <a:r>
                <a:rPr sz="1100" kern="0" dirty="0"/>
                <a:t>Requirements </a:t>
              </a:r>
            </a:p>
          </p:txBody>
        </p:sp>
        <p:sp>
          <p:nvSpPr>
            <p:cNvPr id="500" name="Shape 500"/>
            <p:cNvSpPr/>
            <p:nvPr/>
          </p:nvSpPr>
          <p:spPr>
            <a:xfrm>
              <a:off x="4029724" y="4281408"/>
              <a:ext cx="426400" cy="275076"/>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p>
              <a:pPr defTabSz="219039">
                <a:defRPr sz="1800"/>
              </a:pPr>
              <a:r>
                <a:rPr sz="800" b="1" kern="0" dirty="0">
                  <a:solidFill>
                    <a:srgbClr val="06B9A5"/>
                  </a:solidFill>
                  <a:latin typeface="Helvetica Neue"/>
                  <a:ea typeface="Helvetica Neue"/>
                  <a:cs typeface="Helvetica Neue"/>
                  <a:sym typeface="Helvetica Neue"/>
                </a:rPr>
                <a:t>Bluemix</a:t>
              </a:r>
              <a:r>
                <a:rPr sz="800" kern="0" dirty="0">
                  <a:solidFill>
                    <a:srgbClr val="06B9A5"/>
                  </a:solidFill>
                  <a:latin typeface="Helvetica Neue Medium"/>
                  <a:ea typeface="Helvetica Neue Medium"/>
                  <a:cs typeface="Helvetica Neue Medium"/>
                  <a:sym typeface="Helvetica Neue Medium"/>
                </a:rPr>
                <a:t> </a:t>
              </a:r>
            </a:p>
            <a:p>
              <a:pPr defTabSz="219039">
                <a:defRPr sz="1800"/>
              </a:pPr>
              <a:r>
                <a:rPr sz="800" kern="0" dirty="0">
                  <a:solidFill>
                    <a:srgbClr val="06B9A5"/>
                  </a:solidFill>
                  <a:latin typeface="Helvetica Neue Medium"/>
                  <a:ea typeface="Helvetica Neue Medium"/>
                  <a:cs typeface="Helvetica Neue Medium"/>
                  <a:sym typeface="Helvetica Neue Medium"/>
                </a:rPr>
                <a:t>Public</a:t>
              </a:r>
            </a:p>
          </p:txBody>
        </p:sp>
        <p:sp>
          <p:nvSpPr>
            <p:cNvPr id="501" name="Shape 501"/>
            <p:cNvSpPr/>
            <p:nvPr/>
          </p:nvSpPr>
          <p:spPr>
            <a:xfrm>
              <a:off x="5295137" y="4282818"/>
              <a:ext cx="516168" cy="275076"/>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p>
              <a:pPr defTabSz="219039">
                <a:defRPr sz="1800"/>
              </a:pPr>
              <a:r>
                <a:rPr sz="800" b="1" kern="0">
                  <a:solidFill>
                    <a:srgbClr val="06B9A5"/>
                  </a:solidFill>
                  <a:latin typeface="Helvetica Neue"/>
                  <a:ea typeface="Helvetica Neue"/>
                  <a:cs typeface="Helvetica Neue"/>
                  <a:sym typeface="Helvetica Neue"/>
                </a:rPr>
                <a:t>Bluemix</a:t>
              </a:r>
              <a:r>
                <a:rPr sz="800" kern="0">
                  <a:solidFill>
                    <a:srgbClr val="06B9A5"/>
                  </a:solidFill>
                  <a:latin typeface="Helvetica Neue Medium"/>
                  <a:ea typeface="Helvetica Neue Medium"/>
                  <a:cs typeface="Helvetica Neue Medium"/>
                  <a:sym typeface="Helvetica Neue Medium"/>
                </a:rPr>
                <a:t> </a:t>
              </a:r>
            </a:p>
            <a:p>
              <a:pPr defTabSz="219039">
                <a:defRPr sz="1800"/>
              </a:pPr>
              <a:r>
                <a:rPr sz="800" kern="0">
                  <a:solidFill>
                    <a:srgbClr val="06B9A5"/>
                  </a:solidFill>
                  <a:latin typeface="Helvetica Neue Medium"/>
                  <a:ea typeface="Helvetica Neue Medium"/>
                  <a:cs typeface="Helvetica Neue Medium"/>
                  <a:sym typeface="Helvetica Neue Medium"/>
                </a:rPr>
                <a:t>Dedicated</a:t>
              </a:r>
            </a:p>
          </p:txBody>
        </p:sp>
        <p:sp>
          <p:nvSpPr>
            <p:cNvPr id="502" name="Shape 502"/>
            <p:cNvSpPr/>
            <p:nvPr/>
          </p:nvSpPr>
          <p:spPr>
            <a:xfrm>
              <a:off x="6632791" y="4282818"/>
              <a:ext cx="426400" cy="275076"/>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p>
              <a:pPr defTabSz="219039">
                <a:defRPr sz="1800"/>
              </a:pPr>
              <a:r>
                <a:rPr sz="800" b="1" kern="0">
                  <a:solidFill>
                    <a:srgbClr val="009B8A"/>
                  </a:solidFill>
                  <a:latin typeface="Helvetica Neue"/>
                  <a:ea typeface="Helvetica Neue"/>
                  <a:cs typeface="Helvetica Neue"/>
                  <a:sym typeface="Helvetica Neue"/>
                </a:rPr>
                <a:t>Bluemix</a:t>
              </a:r>
              <a:r>
                <a:rPr sz="800" kern="0">
                  <a:solidFill>
                    <a:srgbClr val="009B8A"/>
                  </a:solidFill>
                  <a:latin typeface="Helvetica Neue Medium"/>
                  <a:ea typeface="Helvetica Neue Medium"/>
                  <a:cs typeface="Helvetica Neue Medium"/>
                  <a:sym typeface="Helvetica Neue Medium"/>
                </a:rPr>
                <a:t> </a:t>
              </a:r>
            </a:p>
            <a:p>
              <a:pPr defTabSz="219039">
                <a:defRPr sz="1800"/>
              </a:pPr>
              <a:r>
                <a:rPr sz="800" kern="0">
                  <a:solidFill>
                    <a:srgbClr val="009B8A"/>
                  </a:solidFill>
                  <a:latin typeface="Helvetica Neue Medium"/>
                  <a:ea typeface="Helvetica Neue Medium"/>
                  <a:cs typeface="Helvetica Neue Medium"/>
                  <a:sym typeface="Helvetica Neue Medium"/>
                </a:rPr>
                <a:t>Local*</a:t>
              </a:r>
            </a:p>
          </p:txBody>
        </p:sp>
        <p:sp>
          <p:nvSpPr>
            <p:cNvPr id="503" name="Shape 503"/>
            <p:cNvSpPr/>
            <p:nvPr/>
          </p:nvSpPr>
          <p:spPr>
            <a:xfrm flipV="1">
              <a:off x="5200189" y="4265577"/>
              <a:ext cx="0" cy="326854"/>
            </a:xfrm>
            <a:prstGeom prst="line">
              <a:avLst/>
            </a:prstGeom>
            <a:ln w="25400">
              <a:solidFill>
                <a:srgbClr val="06B9A5">
                  <a:alpha val="36235"/>
                </a:srgbClr>
              </a:solidFill>
              <a:miter lim="400000"/>
            </a:ln>
          </p:spPr>
          <p:txBody>
            <a:bodyPr lIns="0" tIns="0" rIns="0" bIns="0" anchor="ct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26" name="Shape 526"/>
            <p:cNvSpPr/>
            <p:nvPr/>
          </p:nvSpPr>
          <p:spPr>
            <a:xfrm>
              <a:off x="3950091" y="4677151"/>
              <a:ext cx="799439" cy="105799"/>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Powered by IBM SoftLayer</a:t>
              </a:r>
            </a:p>
          </p:txBody>
        </p:sp>
        <p:sp>
          <p:nvSpPr>
            <p:cNvPr id="527" name="Shape 527"/>
            <p:cNvSpPr/>
            <p:nvPr/>
          </p:nvSpPr>
          <p:spPr>
            <a:xfrm>
              <a:off x="6538387" y="4673817"/>
              <a:ext cx="1261288" cy="121721"/>
            </a:xfrm>
            <a:prstGeom prst="rect">
              <a:avLst/>
            </a:prstGeom>
            <a:solidFill>
              <a:srgbClr val="009B8A"/>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8" name="Shape 528"/>
            <p:cNvSpPr/>
            <p:nvPr/>
          </p:nvSpPr>
          <p:spPr>
            <a:xfrm>
              <a:off x="6559904" y="4683904"/>
              <a:ext cx="605936" cy="105799"/>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In Your Data Center</a:t>
              </a:r>
            </a:p>
          </p:txBody>
        </p:sp>
      </p:grpSp>
      <p:grpSp>
        <p:nvGrpSpPr>
          <p:cNvPr id="4" name="Group 3"/>
          <p:cNvGrpSpPr/>
          <p:nvPr/>
        </p:nvGrpSpPr>
        <p:grpSpPr>
          <a:xfrm>
            <a:off x="3921323" y="3044502"/>
            <a:ext cx="3850277" cy="827724"/>
            <a:chOff x="3921321" y="3044503"/>
            <a:chExt cx="3850277" cy="827724"/>
          </a:xfrm>
        </p:grpSpPr>
        <p:sp>
          <p:nvSpPr>
            <p:cNvPr id="484" name="Shape 484"/>
            <p:cNvSpPr/>
            <p:nvPr/>
          </p:nvSpPr>
          <p:spPr>
            <a:xfrm>
              <a:off x="3937443" y="3296073"/>
              <a:ext cx="1227072" cy="565199"/>
            </a:xfrm>
            <a:prstGeom prst="rect">
              <a:avLst/>
            </a:prstGeom>
            <a:ln w="25400">
              <a:solidFill>
                <a:srgbClr val="5592D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5" name="i-l-cloudfoundry-2x.png"/>
            <p:cNvPicPr/>
            <p:nvPr/>
          </p:nvPicPr>
          <p:blipFill>
            <a:blip r:embed="rId5">
              <a:extLst/>
            </a:blip>
            <a:stretch>
              <a:fillRect/>
            </a:stretch>
          </p:blipFill>
          <p:spPr>
            <a:xfrm>
              <a:off x="4002557" y="3492974"/>
              <a:ext cx="737731" cy="265159"/>
            </a:xfrm>
            <a:prstGeom prst="rect">
              <a:avLst/>
            </a:prstGeom>
            <a:ln w="12700">
              <a:miter lim="400000"/>
            </a:ln>
          </p:spPr>
        </p:pic>
        <p:pic>
          <p:nvPicPr>
            <p:cNvPr id="486" name="i-l-docker-2x.png"/>
            <p:cNvPicPr/>
            <p:nvPr/>
          </p:nvPicPr>
          <p:blipFill>
            <a:blip r:embed="rId6">
              <a:extLst/>
            </a:blip>
            <a:stretch>
              <a:fillRect/>
            </a:stretch>
          </p:blipFill>
          <p:spPr>
            <a:xfrm>
              <a:off x="5161660" y="3439075"/>
              <a:ext cx="1044955" cy="375583"/>
            </a:xfrm>
            <a:prstGeom prst="rect">
              <a:avLst/>
            </a:prstGeom>
            <a:ln w="12700">
              <a:miter lim="400000"/>
            </a:ln>
          </p:spPr>
        </p:pic>
        <p:sp>
          <p:nvSpPr>
            <p:cNvPr id="487" name="Shape 487"/>
            <p:cNvSpPr/>
            <p:nvPr/>
          </p:nvSpPr>
          <p:spPr>
            <a:xfrm>
              <a:off x="5234726" y="3296073"/>
              <a:ext cx="1227072" cy="565199"/>
            </a:xfrm>
            <a:prstGeom prst="rect">
              <a:avLst/>
            </a:prstGeom>
            <a:ln w="25400">
              <a:solidFill>
                <a:srgbClr val="467AB9"/>
              </a:solidFill>
            </a:ln>
          </p:spPr>
          <p:txBody>
            <a:bodyPr lIns="0" tIns="0" rIns="0" bIns="0" anchor="ctr"/>
            <a:lstStyle/>
            <a:p>
              <a:pPr algn="ctr" defTabSz="219039">
                <a:defRPr>
                  <a:solidFill>
                    <a:srgbClr val="4579B7"/>
                  </a:solidFill>
                </a:defRPr>
              </a:pPr>
              <a:endParaRPr sz="1900" kern="0">
                <a:solidFill>
                  <a:srgbClr val="4579B7"/>
                </a:solidFill>
                <a:latin typeface="Helvetica Light"/>
                <a:ea typeface="Helvetica Light"/>
                <a:cs typeface="Helvetica Light"/>
                <a:sym typeface="Helvetica Light"/>
              </a:endParaRPr>
            </a:p>
          </p:txBody>
        </p:sp>
        <p:sp>
          <p:nvSpPr>
            <p:cNvPr id="488" name="Shape 488"/>
            <p:cNvSpPr/>
            <p:nvPr/>
          </p:nvSpPr>
          <p:spPr>
            <a:xfrm>
              <a:off x="6544526" y="3296073"/>
              <a:ext cx="1227072" cy="565199"/>
            </a:xfrm>
            <a:prstGeom prst="rect">
              <a:avLst/>
            </a:prstGeom>
            <a:ln w="25400">
              <a:solidFill>
                <a:srgbClr val="39669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9" name="i-l-openstack-2x.png"/>
            <p:cNvPicPr/>
            <p:nvPr/>
          </p:nvPicPr>
          <p:blipFill>
            <a:blip r:embed="rId7">
              <a:extLst/>
            </a:blip>
            <a:srcRect b="2976"/>
            <a:stretch>
              <a:fillRect/>
            </a:stretch>
          </p:blipFill>
          <p:spPr>
            <a:xfrm>
              <a:off x="6480307" y="3450457"/>
              <a:ext cx="1077313" cy="375687"/>
            </a:xfrm>
            <a:prstGeom prst="rect">
              <a:avLst/>
            </a:prstGeom>
            <a:ln w="12700">
              <a:miter lim="400000"/>
            </a:ln>
          </p:spPr>
        </p:pic>
        <p:sp>
          <p:nvSpPr>
            <p:cNvPr id="495" name="Shape 495"/>
            <p:cNvSpPr/>
            <p:nvPr/>
          </p:nvSpPr>
          <p:spPr>
            <a:xfrm>
              <a:off x="3921321" y="3044503"/>
              <a:ext cx="3845528" cy="213521"/>
            </a:xfrm>
            <a:prstGeom prst="rect">
              <a:avLst/>
            </a:prstGeom>
            <a:ln w="12700">
              <a:miter lim="400000"/>
            </a:ln>
            <a:extLst>
              <a:ext uri="{C572A759-6A51-4108-AA02-DFA0A04FC94B}">
                <ma14:wrappingTextBoxFlag xmlns:ma14="http://schemas.microsoft.com/office/mac/drawingml/2011/main" val="1"/>
              </a:ext>
            </a:extLst>
          </p:spPr>
          <p:txBody>
            <a:bodyPr wrap="square" lIns="14288" tIns="14288" rIns="14288" bIns="14288" anchor="ctr">
              <a:spAutoFit/>
            </a:bodyPr>
            <a:lstStyle>
              <a:lvl1pPr algn="l">
                <a:defRPr sz="1800" b="1">
                  <a:solidFill>
                    <a:srgbClr val="5592DA"/>
                  </a:solidFill>
                  <a:latin typeface="Helvetica Neue"/>
                  <a:ea typeface="Helvetica Neue"/>
                  <a:cs typeface="Helvetica Neue"/>
                  <a:sym typeface="Helvetica Neue"/>
                </a:defRPr>
              </a:lvl1pPr>
            </a:lstStyle>
            <a:p>
              <a:pPr algn="ctr" defTabSz="219039">
                <a:defRPr b="0">
                  <a:solidFill>
                    <a:srgbClr val="000000"/>
                  </a:solidFill>
                </a:defRPr>
              </a:pPr>
              <a:r>
                <a:rPr sz="1200" kern="0" dirty="0"/>
                <a:t>Flexible Compute Options to Run Apps / Services</a:t>
              </a:r>
            </a:p>
          </p:txBody>
        </p:sp>
        <p:sp>
          <p:nvSpPr>
            <p:cNvPr id="496" name="Shape 496"/>
            <p:cNvSpPr/>
            <p:nvPr/>
          </p:nvSpPr>
          <p:spPr>
            <a:xfrm>
              <a:off x="3962178" y="3314159"/>
              <a:ext cx="530013" cy="105799"/>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lvl1pPr algn="l">
                <a:defRPr sz="1400">
                  <a:solidFill>
                    <a:srgbClr val="5592DA"/>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dirty="0">
                  <a:solidFill>
                    <a:srgbClr val="000000"/>
                  </a:solidFill>
                </a:rPr>
                <a:t>Instant Runtimes</a:t>
              </a:r>
            </a:p>
          </p:txBody>
        </p:sp>
        <p:sp>
          <p:nvSpPr>
            <p:cNvPr id="497" name="Shape 497"/>
            <p:cNvSpPr/>
            <p:nvPr/>
          </p:nvSpPr>
          <p:spPr>
            <a:xfrm>
              <a:off x="5261723" y="3314159"/>
              <a:ext cx="362280" cy="105799"/>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Containers</a:t>
              </a:r>
            </a:p>
          </p:txBody>
        </p:sp>
        <p:sp>
          <p:nvSpPr>
            <p:cNvPr id="498" name="Shape 498"/>
            <p:cNvSpPr/>
            <p:nvPr/>
          </p:nvSpPr>
          <p:spPr>
            <a:xfrm>
              <a:off x="6565385" y="3314159"/>
              <a:ext cx="528992" cy="105799"/>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Virtual Machines</a:t>
              </a:r>
            </a:p>
          </p:txBody>
        </p:sp>
        <p:sp>
          <p:nvSpPr>
            <p:cNvPr id="529" name="Shape 529"/>
            <p:cNvSpPr/>
            <p:nvPr/>
          </p:nvSpPr>
          <p:spPr>
            <a:xfrm>
              <a:off x="7417894" y="3286504"/>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0" name="Shape 530"/>
            <p:cNvSpPr/>
            <p:nvPr/>
          </p:nvSpPr>
          <p:spPr>
            <a:xfrm>
              <a:off x="6119818" y="3294079"/>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1" name="Shape 531"/>
            <p:cNvSpPr/>
            <p:nvPr/>
          </p:nvSpPr>
          <p:spPr>
            <a:xfrm>
              <a:off x="4827828" y="3298342"/>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2" name="Shape 532"/>
            <p:cNvSpPr/>
            <p:nvPr/>
          </p:nvSpPr>
          <p:spPr>
            <a:xfrm>
              <a:off x="4893919" y="3453237"/>
              <a:ext cx="107961" cy="16182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33" name="Shape 533"/>
            <p:cNvSpPr/>
            <p:nvPr/>
          </p:nvSpPr>
          <p:spPr>
            <a:xfrm>
              <a:off x="6186993" y="3453237"/>
              <a:ext cx="107961" cy="16182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dirty="0">
                  <a:solidFill>
                    <a:srgbClr val="000000"/>
                  </a:solidFill>
                </a:rPr>
                <a:t>+</a:t>
              </a:r>
            </a:p>
          </p:txBody>
        </p:sp>
        <p:sp>
          <p:nvSpPr>
            <p:cNvPr id="534" name="Shape 534"/>
            <p:cNvSpPr/>
            <p:nvPr/>
          </p:nvSpPr>
          <p:spPr>
            <a:xfrm>
              <a:off x="7490794" y="3463374"/>
              <a:ext cx="107961" cy="16182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6" name="Group 5"/>
          <p:cNvGrpSpPr/>
          <p:nvPr/>
        </p:nvGrpSpPr>
        <p:grpSpPr>
          <a:xfrm>
            <a:off x="2974918" y="978239"/>
            <a:ext cx="704083" cy="3656155"/>
            <a:chOff x="2974916" y="978238"/>
            <a:chExt cx="704083" cy="3656155"/>
          </a:xfrm>
        </p:grpSpPr>
        <p:sp>
          <p:nvSpPr>
            <p:cNvPr id="504" name="Shape 504"/>
            <p:cNvSpPr/>
            <p:nvPr/>
          </p:nvSpPr>
          <p:spPr>
            <a:xfrm>
              <a:off x="3051164" y="1529749"/>
              <a:ext cx="555402" cy="3104644"/>
            </a:xfrm>
            <a:prstGeom prst="rect">
              <a:avLst/>
            </a:prstGeom>
            <a:ln w="25400">
              <a:solidFill>
                <a:srgbClr val="AE6DE8"/>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05" name="Shape 505"/>
            <p:cNvSpPr/>
            <p:nvPr/>
          </p:nvSpPr>
          <p:spPr>
            <a:xfrm>
              <a:off x="2974916" y="978238"/>
              <a:ext cx="704083" cy="459742"/>
            </a:xfrm>
            <a:prstGeom prst="rect">
              <a:avLst/>
            </a:prstGeom>
            <a:ln w="12700">
              <a:miter lim="400000"/>
            </a:ln>
            <a:extLst>
              <a:ext uri="{C572A759-6A51-4108-AA02-DFA0A04FC94B}">
                <ma14:wrappingTextBoxFlag xmlns:ma14="http://schemas.microsoft.com/office/mac/drawingml/2011/main" val="1"/>
              </a:ext>
            </a:extLst>
          </p:spPr>
          <p:txBody>
            <a:bodyPr wrap="none" lIns="14288" tIns="14288" rIns="14288" bIns="14288" anchor="ctr">
              <a:spAutoFit/>
            </a:bodyPr>
            <a:lstStyle/>
            <a:p>
              <a:pPr defTabSz="219039">
                <a:defRPr sz="1800"/>
              </a:pPr>
              <a:r>
                <a:rPr sz="1400" b="1" kern="0" dirty="0">
                  <a:solidFill>
                    <a:srgbClr val="AE6DE8"/>
                  </a:solidFill>
                  <a:latin typeface="Helvetica Neue"/>
                  <a:ea typeface="Helvetica Neue"/>
                  <a:cs typeface="Helvetica Neue"/>
                  <a:sym typeface="Helvetica Neue"/>
                </a:rPr>
                <a:t>DevOps</a:t>
              </a:r>
            </a:p>
            <a:p>
              <a:pPr defTabSz="219039">
                <a:defRPr sz="1800"/>
              </a:pPr>
              <a:r>
                <a:rPr sz="1400" b="1" kern="0" dirty="0">
                  <a:solidFill>
                    <a:srgbClr val="AE6DE8"/>
                  </a:solidFill>
                  <a:latin typeface="Helvetica Neue"/>
                  <a:ea typeface="Helvetica Neue"/>
                  <a:cs typeface="Helvetica Neue"/>
                  <a:sym typeface="Helvetica Neue"/>
                </a:rPr>
                <a:t>Tooling</a:t>
              </a:r>
            </a:p>
          </p:txBody>
        </p:sp>
        <p:pic>
          <p:nvPicPr>
            <p:cNvPr id="511" name="image93-filtered.png"/>
            <p:cNvPicPr/>
            <p:nvPr/>
          </p:nvPicPr>
          <p:blipFill>
            <a:blip r:embed="rId8">
              <a:extLst/>
            </a:blip>
            <a:stretch>
              <a:fillRect/>
            </a:stretch>
          </p:blipFill>
          <p:spPr>
            <a:xfrm>
              <a:off x="3237102" y="1641532"/>
              <a:ext cx="200843" cy="200919"/>
            </a:xfrm>
            <a:prstGeom prst="rect">
              <a:avLst/>
            </a:prstGeom>
            <a:ln w="12700">
              <a:miter lim="400000"/>
            </a:ln>
          </p:spPr>
        </p:pic>
        <p:pic>
          <p:nvPicPr>
            <p:cNvPr id="512" name="Unknown-filtered.jpg"/>
            <p:cNvPicPr/>
            <p:nvPr/>
          </p:nvPicPr>
          <p:blipFill>
            <a:blip r:embed="rId9">
              <a:extLst/>
            </a:blip>
            <a:stretch>
              <a:fillRect/>
            </a:stretch>
          </p:blipFill>
          <p:spPr>
            <a:xfrm>
              <a:off x="3197506" y="2618402"/>
              <a:ext cx="280033" cy="280033"/>
            </a:xfrm>
            <a:prstGeom prst="rect">
              <a:avLst/>
            </a:prstGeom>
            <a:ln w="12700">
              <a:miter lim="400000"/>
            </a:ln>
          </p:spPr>
        </p:pic>
        <p:pic>
          <p:nvPicPr>
            <p:cNvPr id="513" name="Sublime_Text_Logo-filtered.png"/>
            <p:cNvPicPr/>
            <p:nvPr/>
          </p:nvPicPr>
          <p:blipFill>
            <a:blip r:embed="rId10">
              <a:extLst/>
            </a:blip>
            <a:stretch>
              <a:fillRect/>
            </a:stretch>
          </p:blipFill>
          <p:spPr>
            <a:xfrm>
              <a:off x="3196825" y="2278913"/>
              <a:ext cx="281384" cy="281384"/>
            </a:xfrm>
            <a:prstGeom prst="rect">
              <a:avLst/>
            </a:prstGeom>
            <a:ln w="12700">
              <a:miter lim="400000"/>
            </a:ln>
          </p:spPr>
        </p:pic>
        <p:pic>
          <p:nvPicPr>
            <p:cNvPr id="514" name="image92-filtered.png"/>
            <p:cNvPicPr/>
            <p:nvPr/>
          </p:nvPicPr>
          <p:blipFill>
            <a:blip r:embed="rId11">
              <a:extLst/>
            </a:blip>
            <a:stretch>
              <a:fillRect/>
            </a:stretch>
          </p:blipFill>
          <p:spPr>
            <a:xfrm>
              <a:off x="3194848" y="1938430"/>
              <a:ext cx="285338" cy="284733"/>
            </a:xfrm>
            <a:prstGeom prst="rect">
              <a:avLst/>
            </a:prstGeom>
            <a:ln w="12700">
              <a:miter lim="400000"/>
            </a:ln>
          </p:spPr>
        </p:pic>
        <p:pic>
          <p:nvPicPr>
            <p:cNvPr id="515" name="Unknown-1-filtered.jpg"/>
            <p:cNvPicPr/>
            <p:nvPr/>
          </p:nvPicPr>
          <p:blipFill>
            <a:blip r:embed="rId12">
              <a:extLst/>
            </a:blip>
            <a:stretch>
              <a:fillRect/>
            </a:stretch>
          </p:blipFill>
          <p:spPr>
            <a:xfrm>
              <a:off x="3168097" y="2956054"/>
              <a:ext cx="338784" cy="282320"/>
            </a:xfrm>
            <a:prstGeom prst="rect">
              <a:avLst/>
            </a:prstGeom>
            <a:ln w="12700">
              <a:miter lim="400000"/>
            </a:ln>
          </p:spPr>
        </p:pic>
        <p:pic>
          <p:nvPicPr>
            <p:cNvPr id="516" name="image65-filtered.png"/>
            <p:cNvPicPr/>
            <p:nvPr/>
          </p:nvPicPr>
          <p:blipFill>
            <a:blip r:embed="rId13">
              <a:extLst/>
            </a:blip>
            <a:stretch>
              <a:fillRect/>
            </a:stretch>
          </p:blipFill>
          <p:spPr>
            <a:xfrm>
              <a:off x="3217381" y="3315847"/>
              <a:ext cx="240272" cy="240362"/>
            </a:xfrm>
            <a:prstGeom prst="rect">
              <a:avLst/>
            </a:prstGeom>
            <a:ln w="12700">
              <a:miter lim="400000"/>
            </a:ln>
          </p:spPr>
        </p:pic>
        <p:pic>
          <p:nvPicPr>
            <p:cNvPr id="517" name="image90-filtered.png"/>
            <p:cNvPicPr/>
            <p:nvPr/>
          </p:nvPicPr>
          <p:blipFill>
            <a:blip r:embed="rId14">
              <a:extLst/>
            </a:blip>
            <a:stretch>
              <a:fillRect/>
            </a:stretch>
          </p:blipFill>
          <p:spPr>
            <a:xfrm>
              <a:off x="3217074" y="3654655"/>
              <a:ext cx="240873" cy="240363"/>
            </a:xfrm>
            <a:prstGeom prst="rect">
              <a:avLst/>
            </a:prstGeom>
            <a:ln w="12700">
              <a:miter lim="400000"/>
            </a:ln>
          </p:spPr>
        </p:pic>
        <p:pic>
          <p:nvPicPr>
            <p:cNvPr id="518" name="image113-filtered.jpeg"/>
            <p:cNvPicPr/>
            <p:nvPr/>
          </p:nvPicPr>
          <p:blipFill>
            <a:blip r:embed="rId15">
              <a:extLst/>
            </a:blip>
            <a:stretch>
              <a:fillRect/>
            </a:stretch>
          </p:blipFill>
          <p:spPr>
            <a:xfrm>
              <a:off x="3138273" y="4056926"/>
              <a:ext cx="398439" cy="113484"/>
            </a:xfrm>
            <a:prstGeom prst="rect">
              <a:avLst/>
            </a:prstGeom>
            <a:ln w="12700">
              <a:miter lim="400000"/>
            </a:ln>
          </p:spPr>
        </p:pic>
        <p:sp>
          <p:nvSpPr>
            <p:cNvPr id="535" name="Shape 535"/>
            <p:cNvSpPr/>
            <p:nvPr/>
          </p:nvSpPr>
          <p:spPr>
            <a:xfrm>
              <a:off x="3044309" y="4280796"/>
              <a:ext cx="570826" cy="346061"/>
            </a:xfrm>
            <a:prstGeom prst="rect">
              <a:avLst/>
            </a:prstGeom>
            <a:solidFill>
              <a:srgbClr val="AE6DE8">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6" name="Shape 536"/>
            <p:cNvSpPr/>
            <p:nvPr/>
          </p:nvSpPr>
          <p:spPr>
            <a:xfrm>
              <a:off x="3218036" y="4342274"/>
              <a:ext cx="107961" cy="16182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l">
                <a:defRPr sz="5600" b="1">
                  <a:solidFill>
                    <a:srgbClr val="AE6DE8"/>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7" name="Group 6"/>
          <p:cNvGrpSpPr/>
          <p:nvPr/>
        </p:nvGrpSpPr>
        <p:grpSpPr>
          <a:xfrm>
            <a:off x="7870949" y="890068"/>
            <a:ext cx="1093256" cy="3742097"/>
            <a:chOff x="7870949" y="890068"/>
            <a:chExt cx="1093256" cy="3742097"/>
          </a:xfrm>
        </p:grpSpPr>
        <p:grpSp>
          <p:nvGrpSpPr>
            <p:cNvPr id="5" name="Group 4"/>
            <p:cNvGrpSpPr/>
            <p:nvPr/>
          </p:nvGrpSpPr>
          <p:grpSpPr>
            <a:xfrm>
              <a:off x="7870949" y="890068"/>
              <a:ext cx="1093256" cy="3734780"/>
              <a:chOff x="7870949" y="890067"/>
              <a:chExt cx="1093256" cy="3734780"/>
            </a:xfrm>
          </p:grpSpPr>
          <p:sp>
            <p:nvSpPr>
              <p:cNvPr id="519" name="Shape 519"/>
              <p:cNvSpPr/>
              <p:nvPr/>
            </p:nvSpPr>
            <p:spPr>
              <a:xfrm>
                <a:off x="8134735" y="1520203"/>
                <a:ext cx="555402" cy="3104644"/>
              </a:xfrm>
              <a:prstGeom prst="rect">
                <a:avLst/>
              </a:prstGeom>
              <a:ln w="25400">
                <a:solidFill>
                  <a:srgbClr val="26475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0" name="Shape 520"/>
              <p:cNvSpPr/>
              <p:nvPr/>
            </p:nvSpPr>
            <p:spPr>
              <a:xfrm>
                <a:off x="7870949" y="890067"/>
                <a:ext cx="1093256" cy="475131"/>
              </a:xfrm>
              <a:prstGeom prst="rect">
                <a:avLst/>
              </a:prstGeom>
              <a:ln w="12700">
                <a:miter lim="400000"/>
              </a:ln>
              <a:extLst>
                <a:ext uri="{C572A759-6A51-4108-AA02-DFA0A04FC94B}">
                  <ma14:wrappingTextBoxFlag xmlns:ma14="http://schemas.microsoft.com/office/mac/drawingml/2011/main" val="1"/>
                </a:ext>
              </a:extLst>
            </p:spPr>
            <p:txBody>
              <a:bodyPr wrap="square" lIns="14288" tIns="14288" rIns="14288" bIns="14288" anchor="ctr">
                <a:spAutoFit/>
              </a:bodyPr>
              <a:lstStyle>
                <a:lvl1pPr algn="l">
                  <a:defRPr sz="1800" b="1">
                    <a:solidFill>
                      <a:srgbClr val="26475B"/>
                    </a:solidFill>
                    <a:latin typeface="Helvetica Neue"/>
                    <a:ea typeface="Helvetica Neue"/>
                    <a:cs typeface="Helvetica Neue"/>
                    <a:sym typeface="Helvetica Neue"/>
                  </a:defRPr>
                </a:lvl1pPr>
              </a:lstStyle>
              <a:p>
                <a:pPr algn="ctr" defTabSz="219039">
                  <a:defRPr b="0">
                    <a:solidFill>
                      <a:srgbClr val="000000"/>
                    </a:solidFill>
                  </a:defRPr>
                </a:pPr>
                <a:r>
                  <a:rPr sz="1200" kern="0" dirty="0">
                    <a:solidFill>
                      <a:schemeClr val="tx2">
                        <a:lumMod val="75000"/>
                      </a:schemeClr>
                    </a:solidFill>
                    <a:latin typeface="Arial Black"/>
                    <a:cs typeface="Arial Black"/>
                  </a:rPr>
                  <a:t>Integration</a:t>
                </a:r>
                <a:r>
                  <a:rPr kern="0" dirty="0">
                    <a:solidFill>
                      <a:schemeClr val="tx2">
                        <a:lumMod val="75000"/>
                      </a:schemeClr>
                    </a:solidFill>
                    <a:latin typeface="Arial Black"/>
                    <a:cs typeface="Arial Black"/>
                  </a:rPr>
                  <a:t> </a:t>
                </a:r>
                <a:r>
                  <a:rPr lang="ga-IE" sz="1100" kern="0" dirty="0" smtClean="0">
                    <a:solidFill>
                      <a:schemeClr val="tx2">
                        <a:lumMod val="75000"/>
                      </a:schemeClr>
                    </a:solidFill>
                    <a:latin typeface="Arial Black"/>
                    <a:cs typeface="Arial Black"/>
                  </a:rPr>
                  <a:t>&amp; </a:t>
                </a:r>
                <a:r>
                  <a:rPr sz="1100" kern="0" dirty="0" smtClean="0">
                    <a:solidFill>
                      <a:schemeClr val="tx2">
                        <a:lumMod val="75000"/>
                      </a:schemeClr>
                    </a:solidFill>
                    <a:latin typeface="Arial Black"/>
                    <a:cs typeface="Arial Black"/>
                  </a:rPr>
                  <a:t>API </a:t>
                </a:r>
                <a:r>
                  <a:rPr sz="1100" kern="0" dirty="0">
                    <a:solidFill>
                      <a:schemeClr val="tx2">
                        <a:lumMod val="75000"/>
                      </a:schemeClr>
                    </a:solidFill>
                    <a:latin typeface="Arial Black"/>
                    <a:cs typeface="Arial Black"/>
                  </a:rPr>
                  <a:t>Mgmt</a:t>
                </a:r>
              </a:p>
            </p:txBody>
          </p:sp>
        </p:grpSp>
        <p:pic>
          <p:nvPicPr>
            <p:cNvPr id="521" name="pasted-image.tif"/>
            <p:cNvPicPr/>
            <p:nvPr/>
          </p:nvPicPr>
          <p:blipFill>
            <a:blip r:embed="rId16">
              <a:extLst/>
            </a:blip>
            <a:stretch>
              <a:fillRect/>
            </a:stretch>
          </p:blipFill>
          <p:spPr>
            <a:xfrm>
              <a:off x="8250062" y="2738685"/>
              <a:ext cx="334863" cy="334864"/>
            </a:xfrm>
            <a:prstGeom prst="rect">
              <a:avLst/>
            </a:prstGeom>
            <a:ln w="12700">
              <a:miter lim="400000"/>
            </a:ln>
          </p:spPr>
        </p:pic>
        <p:pic>
          <p:nvPicPr>
            <p:cNvPr id="522" name="pasted-image.tif"/>
            <p:cNvPicPr/>
            <p:nvPr/>
          </p:nvPicPr>
          <p:blipFill>
            <a:blip r:embed="rId17">
              <a:extLst/>
            </a:blip>
            <a:stretch>
              <a:fillRect/>
            </a:stretch>
          </p:blipFill>
          <p:spPr>
            <a:xfrm>
              <a:off x="8248727" y="2204939"/>
              <a:ext cx="337543" cy="334864"/>
            </a:xfrm>
            <a:prstGeom prst="rect">
              <a:avLst/>
            </a:prstGeom>
            <a:ln w="12700">
              <a:miter lim="400000"/>
            </a:ln>
          </p:spPr>
        </p:pic>
        <p:pic>
          <p:nvPicPr>
            <p:cNvPr id="523" name="pasted-image.tif"/>
            <p:cNvPicPr/>
            <p:nvPr/>
          </p:nvPicPr>
          <p:blipFill>
            <a:blip r:embed="rId18">
              <a:extLst/>
            </a:blip>
            <a:stretch>
              <a:fillRect/>
            </a:stretch>
          </p:blipFill>
          <p:spPr>
            <a:xfrm>
              <a:off x="8250062" y="3272430"/>
              <a:ext cx="334863" cy="334864"/>
            </a:xfrm>
            <a:prstGeom prst="rect">
              <a:avLst/>
            </a:prstGeom>
            <a:ln w="12700">
              <a:miter lim="400000"/>
            </a:ln>
          </p:spPr>
        </p:pic>
        <p:pic>
          <p:nvPicPr>
            <p:cNvPr id="524" name="pasted-image.tif"/>
            <p:cNvPicPr/>
            <p:nvPr/>
          </p:nvPicPr>
          <p:blipFill>
            <a:blip r:embed="rId19">
              <a:extLst/>
            </a:blip>
            <a:stretch>
              <a:fillRect/>
            </a:stretch>
          </p:blipFill>
          <p:spPr>
            <a:xfrm>
              <a:off x="8250062" y="3806175"/>
              <a:ext cx="334863" cy="334864"/>
            </a:xfrm>
            <a:prstGeom prst="rect">
              <a:avLst/>
            </a:prstGeom>
            <a:ln w="12700">
              <a:miter lim="400000"/>
            </a:ln>
          </p:spPr>
        </p:pic>
        <p:pic>
          <p:nvPicPr>
            <p:cNvPr id="525" name="pasted-image.tif"/>
            <p:cNvPicPr/>
            <p:nvPr/>
          </p:nvPicPr>
          <p:blipFill>
            <a:blip r:embed="rId20">
              <a:extLst/>
            </a:blip>
            <a:stretch>
              <a:fillRect/>
            </a:stretch>
          </p:blipFill>
          <p:spPr>
            <a:xfrm>
              <a:off x="8248727" y="1671194"/>
              <a:ext cx="337543" cy="334864"/>
            </a:xfrm>
            <a:prstGeom prst="rect">
              <a:avLst/>
            </a:prstGeom>
            <a:ln w="12700">
              <a:miter lim="400000"/>
            </a:ln>
          </p:spPr>
        </p:pic>
        <p:sp>
          <p:nvSpPr>
            <p:cNvPr id="537" name="Shape 537"/>
            <p:cNvSpPr/>
            <p:nvPr/>
          </p:nvSpPr>
          <p:spPr>
            <a:xfrm>
              <a:off x="8130571" y="4286104"/>
              <a:ext cx="570826" cy="346061"/>
            </a:xfrm>
            <a:prstGeom prst="rect">
              <a:avLst/>
            </a:prstGeom>
            <a:solidFill>
              <a:srgbClr val="26475B">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8" name="Shape 538"/>
            <p:cNvSpPr/>
            <p:nvPr/>
          </p:nvSpPr>
          <p:spPr>
            <a:xfrm>
              <a:off x="8304301" y="4347583"/>
              <a:ext cx="107961" cy="16182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l">
                <a:defRPr sz="5600" b="1">
                  <a:solidFill>
                    <a:srgbClr val="26475B"/>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585" name="Group 585"/>
          <p:cNvGrpSpPr/>
          <p:nvPr/>
        </p:nvGrpSpPr>
        <p:grpSpPr>
          <a:xfrm>
            <a:off x="3924398" y="1934622"/>
            <a:ext cx="3847200" cy="1032055"/>
            <a:chOff x="0" y="-315243"/>
            <a:chExt cx="10259198" cy="2752147"/>
          </a:xfrm>
        </p:grpSpPr>
        <p:sp>
          <p:nvSpPr>
            <p:cNvPr id="541" name="Shape 541"/>
            <p:cNvSpPr/>
            <p:nvPr/>
          </p:nvSpPr>
          <p:spPr>
            <a:xfrm>
              <a:off x="9250243" y="421874"/>
              <a:ext cx="996291" cy="2007005"/>
            </a:xfrm>
            <a:prstGeom prst="rect">
              <a:avLst/>
            </a:prstGeom>
            <a:solidFill>
              <a:srgbClr val="3C3E3E">
                <a:alpha val="4384"/>
              </a:srgbClr>
            </a:solidFill>
            <a:ln w="12700" cap="flat">
              <a:noFill/>
              <a:miter lim="400000"/>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2" name="Shape 542"/>
            <p:cNvSpPr/>
            <p:nvPr/>
          </p:nvSpPr>
          <p:spPr>
            <a:xfrm>
              <a:off x="40960" y="429899"/>
              <a:ext cx="10213598" cy="2007005"/>
            </a:xfrm>
            <a:prstGeom prst="rect">
              <a:avLst/>
            </a:prstGeom>
            <a:noFill/>
            <a:ln w="25400" cap="flat">
              <a:solidFill>
                <a:srgbClr val="5F6E75"/>
              </a:solidFill>
              <a:prstDash val="solid"/>
              <a:bevel/>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3" name="Shape 543"/>
            <p:cNvSpPr/>
            <p:nvPr/>
          </p:nvSpPr>
          <p:spPr>
            <a:xfrm>
              <a:off x="0" y="-315243"/>
              <a:ext cx="10259198" cy="697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sz="1800" b="1">
                  <a:solidFill>
                    <a:srgbClr val="5F6E75"/>
                  </a:solidFill>
                  <a:latin typeface="Helvetica Neue"/>
                  <a:ea typeface="Helvetica Neue"/>
                  <a:cs typeface="Helvetica Neue"/>
                  <a:sym typeface="Helvetica Neue"/>
                </a:defRPr>
              </a:lvl1pPr>
            </a:lstStyle>
            <a:p>
              <a:pPr algn="ctr" defTabSz="219039">
                <a:defRPr b="0">
                  <a:solidFill>
                    <a:srgbClr val="000000"/>
                  </a:solidFill>
                </a:defRPr>
              </a:pPr>
              <a:r>
                <a:rPr sz="1200" kern="0" dirty="0"/>
                <a:t>Catalog of Services that Extend Apps’ Functionality</a:t>
              </a:r>
            </a:p>
          </p:txBody>
        </p:sp>
        <p:grpSp>
          <p:nvGrpSpPr>
            <p:cNvPr id="548" name="Group 548"/>
            <p:cNvGrpSpPr/>
            <p:nvPr/>
          </p:nvGrpSpPr>
          <p:grpSpPr>
            <a:xfrm>
              <a:off x="365438" y="825076"/>
              <a:ext cx="976603" cy="1414367"/>
              <a:chOff x="0" y="0"/>
              <a:chExt cx="976602" cy="1414365"/>
            </a:xfrm>
          </p:grpSpPr>
          <p:grpSp>
            <p:nvGrpSpPr>
              <p:cNvPr id="546" name="Group 546"/>
              <p:cNvGrpSpPr/>
              <p:nvPr/>
            </p:nvGrpSpPr>
            <p:grpSpPr>
              <a:xfrm>
                <a:off x="0" y="0"/>
                <a:ext cx="976602" cy="864991"/>
                <a:chOff x="0" y="0"/>
                <a:chExt cx="976601" cy="864990"/>
              </a:xfrm>
            </p:grpSpPr>
            <p:pic>
              <p:nvPicPr>
                <p:cNvPr id="544" name="image71.png"/>
                <p:cNvPicPr/>
                <p:nvPr/>
              </p:nvPicPr>
              <p:blipFill>
                <a:blip r:embed="rId21">
                  <a:extLst/>
                </a:blip>
                <a:stretch>
                  <a:fillRect/>
                </a:stretch>
              </p:blipFill>
              <p:spPr>
                <a:xfrm>
                  <a:off x="243586" y="189656"/>
                  <a:ext cx="467088" cy="467432"/>
                </a:xfrm>
                <a:prstGeom prst="rect">
                  <a:avLst/>
                </a:prstGeom>
                <a:ln w="12700" cap="flat">
                  <a:noFill/>
                  <a:miter lim="400000"/>
                </a:ln>
                <a:effectLst/>
              </p:spPr>
            </p:pic>
            <p:pic>
              <p:nvPicPr>
                <p:cNvPr id="545"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47" name="Shape 547"/>
              <p:cNvSpPr/>
              <p:nvPr/>
            </p:nvSpPr>
            <p:spPr>
              <a:xfrm>
                <a:off x="160549" y="824465"/>
                <a:ext cx="745666"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Web</a:t>
                </a:r>
              </a:p>
            </p:txBody>
          </p:sp>
        </p:grpSp>
        <p:grpSp>
          <p:nvGrpSpPr>
            <p:cNvPr id="553" name="Group 553"/>
            <p:cNvGrpSpPr/>
            <p:nvPr/>
          </p:nvGrpSpPr>
          <p:grpSpPr>
            <a:xfrm>
              <a:off x="1479646" y="825076"/>
              <a:ext cx="976604" cy="1414367"/>
              <a:chOff x="0" y="0"/>
              <a:chExt cx="976602" cy="1414365"/>
            </a:xfrm>
          </p:grpSpPr>
          <p:grpSp>
            <p:nvGrpSpPr>
              <p:cNvPr id="551" name="Group 551"/>
              <p:cNvGrpSpPr/>
              <p:nvPr/>
            </p:nvGrpSpPr>
            <p:grpSpPr>
              <a:xfrm>
                <a:off x="0" y="0"/>
                <a:ext cx="976602" cy="864991"/>
                <a:chOff x="0" y="0"/>
                <a:chExt cx="976601" cy="864990"/>
              </a:xfrm>
            </p:grpSpPr>
            <p:pic>
              <p:nvPicPr>
                <p:cNvPr id="549" name="image84.png"/>
                <p:cNvPicPr/>
                <p:nvPr/>
              </p:nvPicPr>
              <p:blipFill>
                <a:blip r:embed="rId23">
                  <a:extLst/>
                </a:blip>
                <a:stretch>
                  <a:fillRect/>
                </a:stretch>
              </p:blipFill>
              <p:spPr>
                <a:xfrm>
                  <a:off x="220155" y="164919"/>
                  <a:ext cx="536291" cy="535153"/>
                </a:xfrm>
                <a:prstGeom prst="rect">
                  <a:avLst/>
                </a:prstGeom>
                <a:ln w="12700" cap="flat">
                  <a:noFill/>
                  <a:miter lim="400000"/>
                </a:ln>
                <a:effectLst/>
              </p:spPr>
            </p:pic>
            <p:pic>
              <p:nvPicPr>
                <p:cNvPr id="550"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52" name="Shape 552"/>
              <p:cNvSpPr/>
              <p:nvPr/>
            </p:nvSpPr>
            <p:spPr>
              <a:xfrm>
                <a:off x="183709" y="824465"/>
                <a:ext cx="760888"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Data</a:t>
                </a:r>
              </a:p>
            </p:txBody>
          </p:sp>
        </p:grpSp>
        <p:grpSp>
          <p:nvGrpSpPr>
            <p:cNvPr id="558" name="Group 558"/>
            <p:cNvGrpSpPr/>
            <p:nvPr/>
          </p:nvGrpSpPr>
          <p:grpSpPr>
            <a:xfrm>
              <a:off x="2593854" y="825076"/>
              <a:ext cx="1026977" cy="1414367"/>
              <a:chOff x="0" y="0"/>
              <a:chExt cx="1026976" cy="1414365"/>
            </a:xfrm>
          </p:grpSpPr>
          <p:grpSp>
            <p:nvGrpSpPr>
              <p:cNvPr id="556" name="Group 556"/>
              <p:cNvGrpSpPr/>
              <p:nvPr/>
            </p:nvGrpSpPr>
            <p:grpSpPr>
              <a:xfrm>
                <a:off x="0" y="0"/>
                <a:ext cx="976602" cy="864991"/>
                <a:chOff x="0" y="0"/>
                <a:chExt cx="976601" cy="864990"/>
              </a:xfrm>
            </p:grpSpPr>
            <p:pic>
              <p:nvPicPr>
                <p:cNvPr id="554" name="image74.png"/>
                <p:cNvPicPr/>
                <p:nvPr/>
              </p:nvPicPr>
              <p:blipFill>
                <a:blip r:embed="rId24">
                  <a:extLst/>
                </a:blip>
                <a:stretch>
                  <a:fillRect/>
                </a:stretch>
              </p:blipFill>
              <p:spPr>
                <a:xfrm>
                  <a:off x="209992" y="150939"/>
                  <a:ext cx="536289" cy="535153"/>
                </a:xfrm>
                <a:prstGeom prst="rect">
                  <a:avLst/>
                </a:prstGeom>
                <a:ln w="12700" cap="flat">
                  <a:noFill/>
                  <a:miter lim="400000"/>
                </a:ln>
                <a:effectLst/>
              </p:spPr>
            </p:pic>
            <p:pic>
              <p:nvPicPr>
                <p:cNvPr id="555" name="hexagon-filtered.png"/>
                <p:cNvPicPr/>
                <p:nvPr/>
              </p:nvPicPr>
              <p:blipFill>
                <a:blip r:embed="rId22">
                  <a:extLst/>
                </a:blip>
                <a:srcRect/>
                <a:stretch>
                  <a:fillRect/>
                </a:stretch>
              </p:blipFill>
              <p:spPr>
                <a:xfrm>
                  <a:off x="0" y="0"/>
                  <a:ext cx="976602" cy="864991"/>
                </a:xfrm>
                <a:prstGeom prst="rect">
                  <a:avLst/>
                </a:prstGeom>
                <a:ln w="12700" cap="flat">
                  <a:noFill/>
                  <a:miter lim="400000"/>
                </a:ln>
                <a:effectLst/>
              </p:spPr>
            </p:pic>
          </p:grpSp>
          <p:sp>
            <p:nvSpPr>
              <p:cNvPr id="557" name="Shape 557"/>
              <p:cNvSpPr/>
              <p:nvPr/>
            </p:nvSpPr>
            <p:spPr>
              <a:xfrm>
                <a:off x="95099" y="824465"/>
                <a:ext cx="931877"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Mobile</a:t>
                </a:r>
              </a:p>
            </p:txBody>
          </p:sp>
        </p:grpSp>
        <p:grpSp>
          <p:nvGrpSpPr>
            <p:cNvPr id="562" name="Group 562"/>
            <p:cNvGrpSpPr/>
            <p:nvPr/>
          </p:nvGrpSpPr>
          <p:grpSpPr>
            <a:xfrm>
              <a:off x="4817063" y="825076"/>
              <a:ext cx="1103881" cy="1414367"/>
              <a:chOff x="0" y="0"/>
              <a:chExt cx="1103880" cy="1414365"/>
            </a:xfrm>
          </p:grpSpPr>
          <p:pic>
            <p:nvPicPr>
              <p:cNvPr id="559" name="image7.png"/>
              <p:cNvPicPr/>
              <p:nvPr/>
            </p:nvPicPr>
            <p:blipFill>
              <a:blip r:embed="rId25">
                <a:extLst/>
              </a:blip>
              <a:srcRect l="24231" t="21270" r="25711" b="19514"/>
              <a:stretch>
                <a:fillRect/>
              </a:stretch>
            </p:blipFill>
            <p:spPr>
              <a:xfrm>
                <a:off x="210988" y="166242"/>
                <a:ext cx="515921" cy="537514"/>
              </a:xfrm>
              <a:prstGeom prst="rect">
                <a:avLst/>
              </a:prstGeom>
              <a:ln w="12700" cap="flat">
                <a:noFill/>
                <a:miter lim="400000"/>
              </a:ln>
              <a:effectLst/>
            </p:spPr>
          </p:pic>
          <p:pic>
            <p:nvPicPr>
              <p:cNvPr id="560" name="hexagon-filtered.png"/>
              <p:cNvPicPr/>
              <p:nvPr/>
            </p:nvPicPr>
            <p:blipFill>
              <a:blip r:embed="rId22">
                <a:extLst/>
              </a:blip>
              <a:stretch>
                <a:fillRect/>
              </a:stretch>
            </p:blipFill>
            <p:spPr>
              <a:xfrm>
                <a:off x="4211" y="0"/>
                <a:ext cx="976603" cy="864991"/>
              </a:xfrm>
              <a:prstGeom prst="rect">
                <a:avLst/>
              </a:prstGeom>
              <a:ln w="12700" cap="flat">
                <a:noFill/>
                <a:miter lim="400000"/>
              </a:ln>
              <a:effectLst/>
            </p:spPr>
          </p:pic>
          <p:sp>
            <p:nvSpPr>
              <p:cNvPr id="561" name="Shape 561"/>
              <p:cNvSpPr/>
              <p:nvPr/>
            </p:nvSpPr>
            <p:spPr>
              <a:xfrm>
                <a:off x="0" y="824465"/>
                <a:ext cx="1103880"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Analytics</a:t>
                </a:r>
              </a:p>
            </p:txBody>
          </p:sp>
        </p:grpSp>
        <p:grpSp>
          <p:nvGrpSpPr>
            <p:cNvPr id="567" name="Group 567"/>
            <p:cNvGrpSpPr/>
            <p:nvPr/>
          </p:nvGrpSpPr>
          <p:grpSpPr>
            <a:xfrm>
              <a:off x="3686550" y="825076"/>
              <a:ext cx="1137062" cy="1414367"/>
              <a:chOff x="0" y="0"/>
              <a:chExt cx="1137061" cy="1414365"/>
            </a:xfrm>
          </p:grpSpPr>
          <p:sp>
            <p:nvSpPr>
              <p:cNvPr id="563" name="Shape 563"/>
              <p:cNvSpPr/>
              <p:nvPr/>
            </p:nvSpPr>
            <p:spPr>
              <a:xfrm>
                <a:off x="0" y="824465"/>
                <a:ext cx="1137061"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Cognitive</a:t>
                </a:r>
              </a:p>
            </p:txBody>
          </p:sp>
          <p:grpSp>
            <p:nvGrpSpPr>
              <p:cNvPr id="566" name="Group 566"/>
              <p:cNvGrpSpPr/>
              <p:nvPr/>
            </p:nvGrpSpPr>
            <p:grpSpPr>
              <a:xfrm>
                <a:off x="30775" y="0"/>
                <a:ext cx="976603" cy="864991"/>
                <a:chOff x="0" y="0"/>
                <a:chExt cx="976601" cy="864990"/>
              </a:xfrm>
            </p:grpSpPr>
            <p:pic>
              <p:nvPicPr>
                <p:cNvPr id="564" name="image86.png"/>
                <p:cNvPicPr/>
                <p:nvPr/>
              </p:nvPicPr>
              <p:blipFill>
                <a:blip r:embed="rId26">
                  <a:extLst/>
                </a:blip>
                <a:stretch>
                  <a:fillRect/>
                </a:stretch>
              </p:blipFill>
              <p:spPr>
                <a:xfrm>
                  <a:off x="213371" y="152814"/>
                  <a:ext cx="536289" cy="536490"/>
                </a:xfrm>
                <a:prstGeom prst="rect">
                  <a:avLst/>
                </a:prstGeom>
                <a:ln w="12700" cap="flat">
                  <a:noFill/>
                  <a:miter lim="400000"/>
                </a:ln>
                <a:effectLst/>
              </p:spPr>
            </p:pic>
            <p:pic>
              <p:nvPicPr>
                <p:cNvPr id="565"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grpSp>
          <p:nvGrpSpPr>
            <p:cNvPr id="571" name="Group 571"/>
            <p:cNvGrpSpPr/>
            <p:nvPr/>
          </p:nvGrpSpPr>
          <p:grpSpPr>
            <a:xfrm>
              <a:off x="5936479" y="825076"/>
              <a:ext cx="976604" cy="1414367"/>
              <a:chOff x="0" y="0"/>
              <a:chExt cx="976602" cy="1414365"/>
            </a:xfrm>
          </p:grpSpPr>
          <p:pic>
            <p:nvPicPr>
              <p:cNvPr id="568" name="image11.png"/>
              <p:cNvPicPr/>
              <p:nvPr/>
            </p:nvPicPr>
            <p:blipFill>
              <a:blip r:embed="rId27">
                <a:extLst/>
              </a:blip>
              <a:srcRect l="25268" t="17846" r="25268" b="18901"/>
              <a:stretch>
                <a:fillRect/>
              </a:stretch>
            </p:blipFill>
            <p:spPr>
              <a:xfrm>
                <a:off x="208282" y="131458"/>
                <a:ext cx="491791" cy="535933"/>
              </a:xfrm>
              <a:prstGeom prst="rect">
                <a:avLst/>
              </a:prstGeom>
              <a:ln w="12700" cap="flat">
                <a:noFill/>
                <a:miter lim="400000"/>
              </a:ln>
              <a:effectLst/>
            </p:spPr>
          </p:pic>
          <p:sp>
            <p:nvSpPr>
              <p:cNvPr id="569" name="Shape 569"/>
              <p:cNvSpPr/>
              <p:nvPr/>
            </p:nvSpPr>
            <p:spPr>
              <a:xfrm>
                <a:off x="260284" y="824465"/>
                <a:ext cx="635035"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IoT</a:t>
                </a:r>
              </a:p>
            </p:txBody>
          </p:sp>
          <p:pic>
            <p:nvPicPr>
              <p:cNvPr id="570"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nvGrpSpPr>
            <p:cNvPr id="576" name="Group 576"/>
            <p:cNvGrpSpPr/>
            <p:nvPr/>
          </p:nvGrpSpPr>
          <p:grpSpPr>
            <a:xfrm>
              <a:off x="7050688" y="825076"/>
              <a:ext cx="1059972" cy="1414367"/>
              <a:chOff x="0" y="0"/>
              <a:chExt cx="1059970" cy="1414365"/>
            </a:xfrm>
          </p:grpSpPr>
          <p:sp>
            <p:nvSpPr>
              <p:cNvPr id="572" name="Shape 572"/>
              <p:cNvSpPr/>
              <p:nvPr/>
            </p:nvSpPr>
            <p:spPr>
              <a:xfrm>
                <a:off x="25504" y="824465"/>
                <a:ext cx="1034466"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Security</a:t>
                </a:r>
              </a:p>
            </p:txBody>
          </p:sp>
          <p:grpSp>
            <p:nvGrpSpPr>
              <p:cNvPr id="575" name="Group 575"/>
              <p:cNvGrpSpPr/>
              <p:nvPr/>
            </p:nvGrpSpPr>
            <p:grpSpPr>
              <a:xfrm>
                <a:off x="0" y="0"/>
                <a:ext cx="976602" cy="864991"/>
                <a:chOff x="0" y="0"/>
                <a:chExt cx="976601" cy="864990"/>
              </a:xfrm>
            </p:grpSpPr>
            <p:pic>
              <p:nvPicPr>
                <p:cNvPr id="573" name="image65.png"/>
                <p:cNvPicPr/>
                <p:nvPr/>
              </p:nvPicPr>
              <p:blipFill>
                <a:blip r:embed="rId28">
                  <a:extLst/>
                </a:blip>
                <a:stretch>
                  <a:fillRect/>
                </a:stretch>
              </p:blipFill>
              <p:spPr>
                <a:xfrm>
                  <a:off x="209358" y="150192"/>
                  <a:ext cx="536289" cy="536491"/>
                </a:xfrm>
                <a:prstGeom prst="rect">
                  <a:avLst/>
                </a:prstGeom>
                <a:ln w="12700" cap="flat">
                  <a:noFill/>
                  <a:miter lim="400000"/>
                </a:ln>
                <a:effectLst/>
              </p:spPr>
            </p:pic>
            <p:pic>
              <p:nvPicPr>
                <p:cNvPr id="574" name="hexagon-filtered.png"/>
                <p:cNvPicPr/>
                <p:nvPr/>
              </p:nvPicPr>
              <p:blipFill>
                <a:blip r:embed="rId22">
                  <a:extLst/>
                </a:blip>
                <a:stretch>
                  <a:fillRect/>
                </a:stretch>
              </p:blipFill>
              <p:spPr>
                <a:xfrm>
                  <a:off x="0" y="0"/>
                  <a:ext cx="976602" cy="864991"/>
                </a:xfrm>
                <a:prstGeom prst="rect">
                  <a:avLst/>
                </a:prstGeom>
                <a:ln w="12700" cap="flat">
                  <a:noFill/>
                  <a:miter lim="400000"/>
                </a:ln>
                <a:effectLst/>
              </p:spPr>
            </p:pic>
          </p:grpSp>
        </p:grpSp>
        <p:grpSp>
          <p:nvGrpSpPr>
            <p:cNvPr id="582" name="Group 582"/>
            <p:cNvGrpSpPr/>
            <p:nvPr/>
          </p:nvGrpSpPr>
          <p:grpSpPr>
            <a:xfrm>
              <a:off x="8303598" y="1056594"/>
              <a:ext cx="863483" cy="1182852"/>
              <a:chOff x="0" y="-1"/>
              <a:chExt cx="863482" cy="1182851"/>
            </a:xfrm>
          </p:grpSpPr>
          <p:sp>
            <p:nvSpPr>
              <p:cNvPr id="577" name="Shape 577"/>
              <p:cNvSpPr/>
              <p:nvPr/>
            </p:nvSpPr>
            <p:spPr>
              <a:xfrm>
                <a:off x="0" y="592950"/>
                <a:ext cx="863482" cy="58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400">
                    <a:solidFill>
                      <a:srgbClr val="FFA574"/>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Yours</a:t>
                </a:r>
              </a:p>
            </p:txBody>
          </p:sp>
          <p:grpSp>
            <p:nvGrpSpPr>
              <p:cNvPr id="581" name="Group 581"/>
              <p:cNvGrpSpPr/>
              <p:nvPr/>
            </p:nvGrpSpPr>
            <p:grpSpPr>
              <a:xfrm>
                <a:off x="120870" y="-1"/>
                <a:ext cx="366411" cy="365643"/>
                <a:chOff x="0" y="0"/>
                <a:chExt cx="366409" cy="365641"/>
              </a:xfrm>
            </p:grpSpPr>
            <p:sp>
              <p:nvSpPr>
                <p:cNvPr id="578" name="Shape 578"/>
                <p:cNvSpPr/>
                <p:nvPr/>
              </p:nvSpPr>
              <p:spPr>
                <a:xfrm>
                  <a:off x="158838" y="0"/>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79" name="Shape 579"/>
                <p:cNvSpPr/>
                <p:nvPr/>
              </p:nvSpPr>
              <p:spPr>
                <a:xfrm>
                  <a:off x="0" y="100782"/>
                  <a:ext cx="202959" cy="177742"/>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80" name="Shape 580"/>
                <p:cNvSpPr/>
                <p:nvPr/>
              </p:nvSpPr>
              <p:spPr>
                <a:xfrm>
                  <a:off x="163450" y="187901"/>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grpSp>
        <p:sp>
          <p:nvSpPr>
            <p:cNvPr id="583" name="Shape 583"/>
            <p:cNvSpPr/>
            <p:nvPr/>
          </p:nvSpPr>
          <p:spPr>
            <a:xfrm>
              <a:off x="9438067" y="1000365"/>
              <a:ext cx="528344" cy="67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5600" b="1">
                  <a:solidFill>
                    <a:srgbClr val="5F6E75"/>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84" name="Shape 584"/>
            <p:cNvSpPr/>
            <p:nvPr/>
          </p:nvSpPr>
          <p:spPr>
            <a:xfrm>
              <a:off x="8209322" y="861110"/>
              <a:ext cx="858856" cy="753426"/>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25400" cap="flat">
              <a:solidFill>
                <a:srgbClr val="FFA574"/>
              </a:solidFill>
              <a:prstDash val="solid"/>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sp>
        <p:nvSpPr>
          <p:cNvPr id="107" name="Shape 482"/>
          <p:cNvSpPr/>
          <p:nvPr/>
        </p:nvSpPr>
        <p:spPr>
          <a:xfrm>
            <a:off x="150904" y="2637981"/>
            <a:ext cx="2518222" cy="1577343"/>
          </a:xfrm>
          <a:prstGeom prst="rect">
            <a:avLst/>
          </a:prstGeom>
          <a:ln w="12700">
            <a:miter lim="400000"/>
          </a:ln>
          <a:extLst>
            <a:ext uri="{C572A759-6A51-4108-AA02-DFA0A04FC94B}">
              <ma14:wrappingTextBoxFlag xmlns:ma14="http://schemas.microsoft.com/office/mac/drawingml/2011/main" val="1"/>
            </a:ext>
          </a:extLst>
        </p:spPr>
        <p:txBody>
          <a:bodyPr lIns="34284" tIns="34284" rIns="34284" bIns="34284">
            <a:spAutoFit/>
          </a:bodyPr>
          <a:lstStyle/>
          <a:p>
            <a:pPr defTabSz="685451">
              <a:spcBef>
                <a:spcPts val="600"/>
              </a:spcBef>
              <a:defRPr sz="1800"/>
            </a:pPr>
            <a:r>
              <a:rPr sz="1600" kern="0" dirty="0" smtClean="0">
                <a:solidFill>
                  <a:sysClr val="windowText" lastClr="000000"/>
                </a:solidFill>
                <a:latin typeface="Helvetica Neue Light"/>
                <a:ea typeface="Helvetica Neue Light"/>
                <a:cs typeface="Helvetica Neue Light"/>
                <a:sym typeface="Helvetica Neue Light"/>
              </a:rPr>
              <a:t>It </a:t>
            </a:r>
            <a:r>
              <a:rPr sz="1600" kern="0" dirty="0">
                <a:solidFill>
                  <a:sysClr val="windowText" lastClr="000000"/>
                </a:solidFill>
                <a:latin typeface="Helvetica Neue Light"/>
                <a:ea typeface="Helvetica Neue Light"/>
                <a:cs typeface="Helvetica Neue Light"/>
                <a:sym typeface="Helvetica Neue Light"/>
              </a:rPr>
              <a:t>extends each of these with a growing number of </a:t>
            </a:r>
            <a:r>
              <a:rPr sz="1600" b="1" kern="0" dirty="0">
                <a:solidFill>
                  <a:sysClr val="windowText" lastClr="000000"/>
                </a:solidFill>
                <a:latin typeface="Helvetica Neue"/>
                <a:ea typeface="Helvetica Neue"/>
                <a:cs typeface="Helvetica Neue"/>
                <a:sym typeface="Helvetica Neue"/>
              </a:rPr>
              <a:t>services</a:t>
            </a:r>
            <a:r>
              <a:rPr sz="1600" kern="0" dirty="0">
                <a:solidFill>
                  <a:sysClr val="windowText" lastClr="000000"/>
                </a:solidFill>
                <a:latin typeface="Helvetica Neue Light"/>
                <a:ea typeface="Helvetica Neue Light"/>
                <a:cs typeface="Helvetica Neue Light"/>
                <a:sym typeface="Helvetica Neue Light"/>
              </a:rPr>
              <a:t>, robust </a:t>
            </a:r>
            <a:r>
              <a:rPr sz="1600" b="1" kern="0" dirty="0">
                <a:solidFill>
                  <a:sysClr val="windowText" lastClr="000000"/>
                </a:solidFill>
                <a:latin typeface="Helvetica Neue"/>
                <a:ea typeface="Helvetica Neue"/>
                <a:cs typeface="Helvetica Neue"/>
                <a:sym typeface="Helvetica Neue"/>
              </a:rPr>
              <a:t>DevOps tooling</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integration</a:t>
            </a:r>
            <a:r>
              <a:rPr sz="1600" kern="0" dirty="0">
                <a:solidFill>
                  <a:sysClr val="windowText" lastClr="000000"/>
                </a:solidFill>
                <a:latin typeface="Helvetica Neue Light"/>
                <a:ea typeface="Helvetica Neue Light"/>
                <a:cs typeface="Helvetica Neue Light"/>
                <a:sym typeface="Helvetica Neue Light"/>
              </a:rPr>
              <a:t> capabilities, and a seamless </a:t>
            </a:r>
            <a:r>
              <a:rPr sz="1600" b="1" kern="0" dirty="0">
                <a:solidFill>
                  <a:sysClr val="windowText" lastClr="000000"/>
                </a:solidFill>
                <a:latin typeface="Helvetica Neue"/>
                <a:ea typeface="Helvetica Neue"/>
                <a:cs typeface="Helvetica Neue"/>
                <a:sym typeface="Helvetica Neue"/>
              </a:rPr>
              <a:t>developer experience</a:t>
            </a:r>
            <a:r>
              <a:rPr kern="0" dirty="0">
                <a:solidFill>
                  <a:sysClr val="windowText" lastClr="000000"/>
                </a:solidFill>
                <a:latin typeface="Helvetica Neue Light"/>
                <a:ea typeface="Helvetica Neue Light"/>
                <a:cs typeface="Helvetica Neue Light"/>
                <a:sym typeface="Helvetica Neue Light"/>
              </a:rPr>
              <a:t>.</a:t>
            </a:r>
          </a:p>
        </p:txBody>
      </p:sp>
    </p:spTree>
    <p:extLst>
      <p:ext uri="{BB962C8B-B14F-4D97-AF65-F5344CB8AC3E}">
        <p14:creationId xmlns:p14="http://schemas.microsoft.com/office/powerpoint/2010/main" val="3267664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p:bldP spid="10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37000"/>
          </a:blip>
          <a:stretch>
            <a:fillRect/>
          </a:stretch>
        </p:blipFill>
        <p:spPr>
          <a:xfrm>
            <a:off x="2298410" y="383681"/>
            <a:ext cx="6811946" cy="4262719"/>
          </a:xfrm>
          <a:prstGeom prst="rect">
            <a:avLst/>
          </a:prstGeom>
        </p:spPr>
      </p:pic>
      <p:sp>
        <p:nvSpPr>
          <p:cNvPr id="19" name="Title 1"/>
          <p:cNvSpPr txBox="1">
            <a:spLocks/>
          </p:cNvSpPr>
          <p:nvPr/>
        </p:nvSpPr>
        <p:spPr>
          <a:xfrm>
            <a:off x="1325632" y="383678"/>
            <a:ext cx="6465095" cy="342900"/>
          </a:xfrm>
          <a:prstGeom prst="rect">
            <a:avLst/>
          </a:prstGeom>
          <a:ln w="12700">
            <a:miter lim="400000"/>
          </a:ln>
          <a:extLst>
            <a:ext uri="{C572A759-6A51-4108-AA02-DFA0A04FC94B}">
              <ma14:wrappingTextBoxFlag xmlns:ma14="http://schemas.microsoft.com/office/mac/drawingml/2011/main" val="1"/>
            </a:ext>
          </a:extLst>
        </p:spPr>
        <p:txBody>
          <a:bodyPr lIns="68572" tIns="34286" rIns="0" bIns="0" anchor="ctr"/>
          <a:lstStyle>
            <a:lvl1pPr>
              <a:defRPr sz="2000">
                <a:solidFill>
                  <a:srgbClr val="00649D"/>
                </a:solidFill>
                <a:latin typeface="Arial"/>
                <a:ea typeface="Arial"/>
                <a:cs typeface="Arial"/>
                <a:sym typeface="Arial"/>
              </a:defRPr>
            </a:lvl1pPr>
            <a:lvl2pPr>
              <a:defRPr sz="2000">
                <a:solidFill>
                  <a:srgbClr val="00649D"/>
                </a:solidFill>
                <a:latin typeface="Arial"/>
                <a:ea typeface="Arial"/>
                <a:cs typeface="Arial"/>
                <a:sym typeface="Arial"/>
              </a:defRPr>
            </a:lvl2pPr>
            <a:lvl3pPr>
              <a:defRPr sz="2000">
                <a:solidFill>
                  <a:srgbClr val="00649D"/>
                </a:solidFill>
                <a:latin typeface="Arial"/>
                <a:ea typeface="Arial"/>
                <a:cs typeface="Arial"/>
                <a:sym typeface="Arial"/>
              </a:defRPr>
            </a:lvl3pPr>
            <a:lvl4pPr>
              <a:defRPr sz="2000">
                <a:solidFill>
                  <a:srgbClr val="00649D"/>
                </a:solidFill>
                <a:latin typeface="Arial"/>
                <a:ea typeface="Arial"/>
                <a:cs typeface="Arial"/>
                <a:sym typeface="Arial"/>
              </a:defRPr>
            </a:lvl4pPr>
            <a:lvl5pPr>
              <a:defRPr sz="2000">
                <a:solidFill>
                  <a:srgbClr val="00649D"/>
                </a:solidFill>
                <a:latin typeface="Arial"/>
                <a:ea typeface="Arial"/>
                <a:cs typeface="Arial"/>
                <a:sym typeface="Arial"/>
              </a:defRPr>
            </a:lvl5pPr>
            <a:lvl6pPr indent="457200">
              <a:defRPr sz="2000">
                <a:solidFill>
                  <a:srgbClr val="00649D"/>
                </a:solidFill>
                <a:latin typeface="Arial"/>
                <a:ea typeface="Arial"/>
                <a:cs typeface="Arial"/>
                <a:sym typeface="Arial"/>
              </a:defRPr>
            </a:lvl6pPr>
            <a:lvl7pPr indent="914400">
              <a:defRPr sz="2000">
                <a:solidFill>
                  <a:srgbClr val="00649D"/>
                </a:solidFill>
                <a:latin typeface="Arial"/>
                <a:ea typeface="Arial"/>
                <a:cs typeface="Arial"/>
                <a:sym typeface="Arial"/>
              </a:defRPr>
            </a:lvl7pPr>
            <a:lvl8pPr indent="1371600">
              <a:defRPr sz="2000">
                <a:solidFill>
                  <a:srgbClr val="00649D"/>
                </a:solidFill>
                <a:latin typeface="Arial"/>
                <a:ea typeface="Arial"/>
                <a:cs typeface="Arial"/>
                <a:sym typeface="Arial"/>
              </a:defRPr>
            </a:lvl8pPr>
            <a:lvl9pPr indent="1828800">
              <a:defRPr sz="2000">
                <a:solidFill>
                  <a:srgbClr val="00649D"/>
                </a:solidFill>
                <a:latin typeface="Arial"/>
                <a:ea typeface="Arial"/>
                <a:cs typeface="Arial"/>
                <a:sym typeface="Arial"/>
              </a:defRPr>
            </a:lvl9pPr>
          </a:lstStyle>
          <a:p>
            <a:endParaRPr lang="en-US" sz="1500" dirty="0"/>
          </a:p>
        </p:txBody>
      </p:sp>
      <p:sp>
        <p:nvSpPr>
          <p:cNvPr id="17" name="Oval 16"/>
          <p:cNvSpPr/>
          <p:nvPr/>
        </p:nvSpPr>
        <p:spPr>
          <a:xfrm>
            <a:off x="7396992" y="3598208"/>
            <a:ext cx="1564739" cy="1429833"/>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45716" rIns="0" bIns="45716" anchor="ctr"/>
          <a:lstStyle/>
          <a:p>
            <a:pPr lvl="0" algn="ctr"/>
            <a:r>
              <a:rPr lang="en-US" sz="1100" dirty="0">
                <a:solidFill>
                  <a:schemeClr val="bg1"/>
                </a:solidFill>
                <a:latin typeface="Avenir Next" charset="0"/>
                <a:ea typeface="Avenir Next" charset="0"/>
                <a:cs typeface="Avenir Next" charset="0"/>
              </a:rPr>
              <a:t>Over </a:t>
            </a:r>
            <a:r>
              <a:rPr lang="en-US" sz="1100" dirty="0" smtClean="0">
                <a:solidFill>
                  <a:schemeClr val="bg1"/>
                </a:solidFill>
                <a:latin typeface="Avenir Next" charset="0"/>
                <a:ea typeface="Avenir Next" charset="0"/>
                <a:cs typeface="Avenir Next" charset="0"/>
              </a:rPr>
              <a:t>29 </a:t>
            </a:r>
            <a:r>
              <a:rPr lang="en-US" sz="1100" dirty="0">
                <a:solidFill>
                  <a:schemeClr val="bg1"/>
                </a:solidFill>
                <a:latin typeface="Avenir Next" charset="0"/>
                <a:ea typeface="Avenir Next" charset="0"/>
                <a:cs typeface="Avenir Next" charset="0"/>
              </a:rPr>
              <a:t>global locations with geographic disperse network </a:t>
            </a:r>
            <a:r>
              <a:rPr lang="en-US" sz="1100" dirty="0" err="1">
                <a:solidFill>
                  <a:schemeClr val="bg1"/>
                </a:solidFill>
                <a:latin typeface="Avenir Next" charset="0"/>
                <a:ea typeface="Avenir Next" charset="0"/>
                <a:cs typeface="Avenir Next" charset="0"/>
              </a:rPr>
              <a:t>PoPs</a:t>
            </a:r>
            <a:endParaRPr lang="en-US" sz="1100" dirty="0">
              <a:solidFill>
                <a:schemeClr val="bg1"/>
              </a:solidFill>
              <a:latin typeface="Avenir Next" charset="0"/>
              <a:ea typeface="Avenir Next" charset="0"/>
              <a:cs typeface="Avenir Next" charset="0"/>
            </a:endParaRPr>
          </a:p>
        </p:txBody>
      </p:sp>
      <p:sp>
        <p:nvSpPr>
          <p:cNvPr id="13" name="Oval 12"/>
          <p:cNvSpPr/>
          <p:nvPr/>
        </p:nvSpPr>
        <p:spPr>
          <a:xfrm>
            <a:off x="5079726" y="3608769"/>
            <a:ext cx="1492465" cy="1419275"/>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45716" rIns="0" bIns="45716" anchor="ctr"/>
          <a:lstStyle/>
          <a:p>
            <a:pPr algn="ctr"/>
            <a:r>
              <a:rPr lang="en-US" sz="1100" dirty="0">
                <a:solidFill>
                  <a:schemeClr val="bg1"/>
                </a:solidFill>
                <a:latin typeface="Avenir Next" charset="0"/>
                <a:ea typeface="Avenir Next" charset="0"/>
                <a:cs typeface="Avenir Next" charset="0"/>
              </a:rPr>
              <a:t>Carrier grade private network with over 2,000 </a:t>
            </a:r>
            <a:r>
              <a:rPr lang="en-US" sz="1100" dirty="0" err="1">
                <a:solidFill>
                  <a:schemeClr val="bg1"/>
                </a:solidFill>
                <a:latin typeface="Avenir Next" charset="0"/>
                <a:ea typeface="Avenir Next" charset="0"/>
                <a:cs typeface="Avenir Next" charset="0"/>
              </a:rPr>
              <a:t>Gbps</a:t>
            </a:r>
            <a:r>
              <a:rPr lang="en-US" sz="1100" dirty="0">
                <a:solidFill>
                  <a:schemeClr val="bg1"/>
                </a:solidFill>
                <a:latin typeface="Avenir Next" charset="0"/>
                <a:ea typeface="Avenir Next" charset="0"/>
                <a:cs typeface="Avenir Next" charset="0"/>
              </a:rPr>
              <a:t> of connectivity</a:t>
            </a:r>
          </a:p>
        </p:txBody>
      </p:sp>
      <p:sp>
        <p:nvSpPr>
          <p:cNvPr id="3" name="Title 2"/>
          <p:cNvSpPr>
            <a:spLocks noGrp="1"/>
          </p:cNvSpPr>
          <p:nvPr>
            <p:ph type="title"/>
          </p:nvPr>
        </p:nvSpPr>
        <p:spPr>
          <a:xfrm>
            <a:off x="256341" y="120969"/>
            <a:ext cx="8589635" cy="421409"/>
          </a:xfrm>
        </p:spPr>
        <p:txBody>
          <a:bodyPr>
            <a:noAutofit/>
          </a:bodyPr>
          <a:lstStyle/>
          <a:p>
            <a:pPr defTabSz="342704" fontAlgn="auto">
              <a:lnSpc>
                <a:spcPct val="80000"/>
              </a:lnSpc>
              <a:spcBef>
                <a:spcPts val="0"/>
              </a:spcBef>
              <a:spcAft>
                <a:spcPts val="0"/>
              </a:spcAft>
            </a:pPr>
            <a:r>
              <a:rPr lang="en-US" sz="2500" b="0" dirty="0">
                <a:solidFill>
                  <a:srgbClr val="3366FF"/>
                </a:solidFill>
              </a:rPr>
              <a:t>Built on the Highest Performing Cloud </a:t>
            </a:r>
            <a:r>
              <a:rPr lang="en-US" sz="2500" b="0" dirty="0" smtClean="0">
                <a:solidFill>
                  <a:srgbClr val="3366FF"/>
                </a:solidFill>
              </a:rPr>
              <a:t>Infrastructure</a:t>
            </a:r>
            <a:r>
              <a:rPr lang="en-US" sz="2500" b="0" dirty="0">
                <a:solidFill>
                  <a:srgbClr val="3366FF"/>
                </a:solidFill>
                <a:ea typeface="Helvetica Neue" charset="0"/>
                <a:cs typeface="Helvetica Neue" charset="0"/>
              </a:rPr>
              <a:t/>
            </a:r>
            <a:br>
              <a:rPr lang="en-US" sz="2500" b="0" dirty="0">
                <a:solidFill>
                  <a:srgbClr val="3366FF"/>
                </a:solidFill>
                <a:ea typeface="Helvetica Neue" charset="0"/>
                <a:cs typeface="Helvetica Neue" charset="0"/>
              </a:rPr>
            </a:br>
            <a:endParaRPr lang="en-US" sz="2500" b="0" dirty="0">
              <a:solidFill>
                <a:srgbClr val="3366FF"/>
              </a:solidFill>
              <a:ea typeface="Helvetica Neue" charset="0"/>
              <a:cs typeface="Helvetica Neue" charset="0"/>
            </a:endParaRPr>
          </a:p>
        </p:txBody>
      </p:sp>
      <p:sp>
        <p:nvSpPr>
          <p:cNvPr id="7" name="Shape 686"/>
          <p:cNvSpPr/>
          <p:nvPr/>
        </p:nvSpPr>
        <p:spPr>
          <a:xfrm>
            <a:off x="205088" y="553079"/>
            <a:ext cx="4370240" cy="385899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a:spcBef>
                <a:spcPts val="314"/>
              </a:spcBef>
              <a:defRPr sz="1800"/>
            </a:pPr>
            <a:endParaRPr sz="600" b="1" dirty="0">
              <a:solidFill>
                <a:srgbClr val="138EE4">
                  <a:alpha val="71000"/>
                </a:srgbClr>
              </a:solidFill>
              <a:latin typeface="Helvetica Neue"/>
              <a:ea typeface="Helvetica Neue"/>
              <a:cs typeface="Helvetica Neue"/>
              <a:sym typeface="Helvetica Neue"/>
            </a:endParaRPr>
          </a:p>
          <a:p>
            <a:pPr defTabSz="217542">
              <a:lnSpc>
                <a:spcPct val="119999"/>
              </a:lnSpc>
              <a:spcBef>
                <a:spcPts val="314"/>
              </a:spcBef>
              <a:defRPr sz="1800"/>
            </a:pPr>
            <a:r>
              <a:rPr sz="1600" b="1" dirty="0">
                <a:solidFill>
                  <a:srgbClr val="3366FF"/>
                </a:solidFill>
                <a:latin typeface="Helvetica Neue"/>
                <a:ea typeface="Helvetica Neue"/>
                <a:cs typeface="Helvetica Neue"/>
                <a:sym typeface="Helvetica Neue"/>
              </a:rPr>
              <a:t>A different kind of data center</a:t>
            </a:r>
          </a:p>
          <a:p>
            <a:pPr marL="349214" indent="-349214" defTabSz="217542">
              <a:lnSpc>
                <a:spcPct val="120000"/>
              </a:lnSpc>
              <a:buClr>
                <a:srgbClr val="000000"/>
              </a:buClr>
              <a:buSzPct val="80000"/>
              <a:buFont typeface="Arial Unicode MS"/>
              <a:buChar char="•"/>
              <a:defRPr sz="1800"/>
            </a:pPr>
            <a:r>
              <a:rPr sz="1400" dirty="0">
                <a:solidFill>
                  <a:srgbClr val="4E5A60"/>
                </a:solidFill>
                <a:latin typeface="Helvetica Neue Light"/>
                <a:ea typeface="Helvetica Neue Light"/>
                <a:cs typeface="Helvetica Neue Light"/>
                <a:sym typeface="Helvetica Neue Light"/>
              </a:rPr>
              <a:t>Every location designed, built, and operated to the </a:t>
            </a:r>
            <a:r>
              <a:rPr sz="1400" b="1" dirty="0">
                <a:solidFill>
                  <a:srgbClr val="4E5A60"/>
                </a:solidFill>
                <a:latin typeface="Helvetica Neue"/>
                <a:ea typeface="Helvetica Neue"/>
                <a:cs typeface="Helvetica Neue"/>
                <a:sym typeface="Helvetica Neue"/>
              </a:rPr>
              <a:t>same standardized</a:t>
            </a:r>
            <a:r>
              <a:rPr sz="1400" dirty="0">
                <a:solidFill>
                  <a:srgbClr val="4E5A60"/>
                </a:solidFill>
                <a:latin typeface="Helvetica Neue Light"/>
                <a:ea typeface="Helvetica Neue Light"/>
                <a:cs typeface="Helvetica Neue Light"/>
                <a:sym typeface="Helvetica Neue Light"/>
              </a:rPr>
              <a:t>, “</a:t>
            </a:r>
            <a:r>
              <a:rPr sz="1400" b="1" dirty="0">
                <a:solidFill>
                  <a:srgbClr val="4E5A60"/>
                </a:solidFill>
                <a:latin typeface="Helvetica Neue"/>
                <a:ea typeface="Helvetica Neue"/>
                <a:cs typeface="Helvetica Neue"/>
                <a:sym typeface="Helvetica Neue"/>
              </a:rPr>
              <a:t>pod</a:t>
            </a:r>
            <a:r>
              <a:rPr sz="1400" dirty="0">
                <a:solidFill>
                  <a:srgbClr val="4E5A60"/>
                </a:solidFill>
                <a:latin typeface="Helvetica Neue Light"/>
                <a:ea typeface="Helvetica Neue Light"/>
                <a:cs typeface="Helvetica Neue Light"/>
                <a:sym typeface="Helvetica Neue Light"/>
              </a:rPr>
              <a:t>” based spec</a:t>
            </a:r>
          </a:p>
          <a:p>
            <a:pPr marL="349214" indent="-349214" defTabSz="217542">
              <a:lnSpc>
                <a:spcPct val="120000"/>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24/7 on-site security</a:t>
            </a:r>
            <a:r>
              <a:rPr sz="1400" dirty="0">
                <a:solidFill>
                  <a:srgbClr val="4E5A60"/>
                </a:solidFill>
                <a:latin typeface="Helvetica Neue Light"/>
                <a:ea typeface="Helvetica Neue Light"/>
                <a:cs typeface="Helvetica Neue Light"/>
                <a:sym typeface="Helvetica Neue Light"/>
              </a:rPr>
              <a:t> and rigorous controls</a:t>
            </a:r>
          </a:p>
          <a:p>
            <a:pPr marL="349214" indent="-349214" defTabSz="217542">
              <a:lnSpc>
                <a:spcPct val="119999"/>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Public, private, and management networks </a:t>
            </a:r>
            <a:r>
              <a:rPr sz="1400" dirty="0">
                <a:solidFill>
                  <a:srgbClr val="4E5A60"/>
                </a:solidFill>
                <a:latin typeface="Helvetica Neue Light"/>
                <a:ea typeface="Helvetica Neue Light"/>
                <a:cs typeface="Helvetica Neue Light"/>
                <a:sym typeface="Helvetica Neue Light"/>
              </a:rPr>
              <a:t>all separate</a:t>
            </a:r>
          </a:p>
          <a:p>
            <a:pPr marL="349214" indent="-349214" defTabSz="217542">
              <a:lnSpc>
                <a:spcPct val="120000"/>
              </a:lnSpc>
              <a:buClr>
                <a:srgbClr val="000000"/>
              </a:buClr>
              <a:buSzPct val="80000"/>
              <a:buFont typeface="Arial Unicode MS"/>
              <a:buChar char="•"/>
              <a:defRPr sz="1800"/>
            </a:pPr>
            <a:r>
              <a:rPr sz="1400" dirty="0">
                <a:solidFill>
                  <a:srgbClr val="4E5A60"/>
                </a:solidFill>
                <a:latin typeface="Helvetica Neue Light"/>
                <a:ea typeface="Helvetica Neue Light"/>
                <a:cs typeface="Helvetica Neue Light"/>
                <a:sym typeface="Helvetica Neue Light"/>
              </a:rPr>
              <a:t>More than </a:t>
            </a:r>
            <a:r>
              <a:rPr sz="1400" b="1" dirty="0">
                <a:solidFill>
                  <a:srgbClr val="4E5A60"/>
                </a:solidFill>
                <a:latin typeface="Helvetica Neue"/>
                <a:ea typeface="Helvetica Neue"/>
                <a:cs typeface="Helvetica Neue"/>
                <a:sym typeface="Helvetica Neue"/>
              </a:rPr>
              <a:t>2,000Gbps between data centers</a:t>
            </a:r>
            <a:r>
              <a:rPr sz="1400" dirty="0">
                <a:solidFill>
                  <a:srgbClr val="4E5A60"/>
                </a:solidFill>
                <a:latin typeface="Helvetica Neue Light"/>
                <a:ea typeface="Helvetica Neue Light"/>
                <a:cs typeface="Helvetica Neue Light"/>
                <a:sym typeface="Helvetica Neue Light"/>
              </a:rPr>
              <a:t> and </a:t>
            </a:r>
            <a:r>
              <a:rPr sz="1400" b="1" dirty="0">
                <a:solidFill>
                  <a:srgbClr val="4E5A60"/>
                </a:solidFill>
                <a:latin typeface="Helvetica Neue"/>
                <a:ea typeface="Helvetica Neue"/>
                <a:cs typeface="Helvetica Neue"/>
                <a:sym typeface="Helvetica Neue"/>
              </a:rPr>
              <a:t>network points of presence </a:t>
            </a:r>
            <a:r>
              <a:rPr sz="1400" dirty="0">
                <a:solidFill>
                  <a:srgbClr val="4E5A60"/>
                </a:solidFill>
                <a:latin typeface="Helvetica Neue Light"/>
                <a:ea typeface="Helvetica Neue Light"/>
                <a:cs typeface="Helvetica Neue Light"/>
                <a:sym typeface="Helvetica Neue Light"/>
              </a:rPr>
              <a:t>(PoPs)</a:t>
            </a:r>
          </a:p>
          <a:p>
            <a:pPr marL="349214" indent="-349214" defTabSz="217542">
              <a:lnSpc>
                <a:spcPct val="120000"/>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Unmetered inbound public bandwidth</a:t>
            </a:r>
            <a:r>
              <a:rPr sz="1400" dirty="0">
                <a:solidFill>
                  <a:srgbClr val="4E5A60"/>
                </a:solidFill>
                <a:latin typeface="Helvetica Neue Light"/>
                <a:ea typeface="Helvetica Neue Light"/>
                <a:cs typeface="Helvetica Neue Light"/>
                <a:sym typeface="Helvetica Neue Light"/>
              </a:rPr>
              <a:t> and fully </a:t>
            </a:r>
            <a:r>
              <a:rPr sz="1400" b="1" dirty="0">
                <a:solidFill>
                  <a:srgbClr val="4E5A60"/>
                </a:solidFill>
                <a:latin typeface="Helvetica Neue"/>
                <a:ea typeface="Helvetica Neue"/>
                <a:cs typeface="Helvetica Neue"/>
                <a:sym typeface="Helvetica Neue"/>
              </a:rPr>
              <a:t>unmetered bandwidth between data centers</a:t>
            </a:r>
          </a:p>
          <a:p>
            <a:pPr defTabSz="217542">
              <a:lnSpc>
                <a:spcPct val="119999"/>
              </a:lnSpc>
              <a:spcBef>
                <a:spcPts val="314"/>
              </a:spcBef>
              <a:defRPr sz="1800"/>
            </a:pPr>
            <a:r>
              <a:rPr sz="1600" b="1" dirty="0">
                <a:solidFill>
                  <a:srgbClr val="3366FF"/>
                </a:solidFill>
                <a:latin typeface="Helvetica Neue"/>
                <a:ea typeface="Helvetica Neue"/>
                <a:cs typeface="Helvetica Neue"/>
                <a:sym typeface="Helvetica Neue"/>
              </a:rPr>
              <a:t>Entirely automated</a:t>
            </a:r>
          </a:p>
          <a:p>
            <a:pPr marL="68524" indent="-68524" defTabSz="217542">
              <a:lnSpc>
                <a:spcPct val="119999"/>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SoftLayer API</a:t>
            </a:r>
            <a:r>
              <a:rPr sz="1400" dirty="0">
                <a:solidFill>
                  <a:srgbClr val="4E5A60"/>
                </a:solidFill>
                <a:latin typeface="Helvetica Neue Light"/>
                <a:ea typeface="Helvetica Neue Light"/>
                <a:cs typeface="Helvetica Neue Light"/>
                <a:sym typeface="Helvetica Neue Light"/>
              </a:rPr>
              <a:t> controls everything </a:t>
            </a:r>
            <a:endParaRPr lang="en-US" sz="1400" dirty="0">
              <a:solidFill>
                <a:srgbClr val="4E5A60"/>
              </a:solidFill>
              <a:latin typeface="Helvetica Neue Light"/>
              <a:ea typeface="Helvetica Neue Light"/>
              <a:cs typeface="Helvetica Neue Light"/>
              <a:sym typeface="Helvetica Neue Light"/>
            </a:endParaRPr>
          </a:p>
          <a:p>
            <a:pPr marL="68524" indent="-68524" defTabSz="217542">
              <a:lnSpc>
                <a:spcPct val="119999"/>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Bare metal</a:t>
            </a:r>
            <a:r>
              <a:rPr sz="1400" dirty="0">
                <a:solidFill>
                  <a:srgbClr val="4E5A60"/>
                </a:solidFill>
                <a:latin typeface="Helvetica Neue Light"/>
                <a:ea typeface="Helvetica Neue Light"/>
                <a:cs typeface="Helvetica Neue Light"/>
                <a:sym typeface="Helvetica Neue Light"/>
              </a:rPr>
              <a:t> and </a:t>
            </a:r>
            <a:r>
              <a:rPr sz="1400" b="1" dirty="0">
                <a:solidFill>
                  <a:srgbClr val="4E5A60"/>
                </a:solidFill>
                <a:latin typeface="Helvetica Neue"/>
                <a:ea typeface="Helvetica Neue"/>
                <a:cs typeface="Helvetica Neue"/>
                <a:sym typeface="Helvetica Neue"/>
              </a:rPr>
              <a:t>virtualized servers</a:t>
            </a:r>
            <a:r>
              <a:rPr sz="1400" dirty="0">
                <a:solidFill>
                  <a:srgbClr val="4E5A60"/>
                </a:solidFill>
                <a:latin typeface="Helvetica Neue Light"/>
                <a:ea typeface="Helvetica Neue Light"/>
                <a:cs typeface="Helvetica Neue Light"/>
                <a:sym typeface="Helvetica Neue Light"/>
              </a:rPr>
              <a:t> in the same platform</a:t>
            </a:r>
          </a:p>
        </p:txBody>
      </p:sp>
      <p:sp>
        <p:nvSpPr>
          <p:cNvPr id="12" name="Title 2"/>
          <p:cNvSpPr txBox="1">
            <a:spLocks/>
          </p:cNvSpPr>
          <p:nvPr/>
        </p:nvSpPr>
        <p:spPr>
          <a:xfrm>
            <a:off x="256341" y="295449"/>
            <a:ext cx="7744658" cy="4214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defTabSz="342704">
              <a:lnSpc>
                <a:spcPct val="80000"/>
              </a:lnSpc>
              <a:spcBef>
                <a:spcPts val="0"/>
              </a:spcBef>
            </a:pPr>
            <a:r>
              <a:rPr lang="en-US" sz="1400" dirty="0" smtClean="0">
                <a:solidFill>
                  <a:srgbClr val="3366FF"/>
                </a:solidFill>
              </a:rPr>
              <a:t>Spanning across the globe</a:t>
            </a:r>
            <a:endParaRPr lang="en-US" sz="1400" dirty="0">
              <a:solidFill>
                <a:srgbClr val="3366FF"/>
              </a:solidFill>
              <a:ea typeface="Helvetica Neue" charset="0"/>
              <a:cs typeface="Helvetica Neue" charset="0"/>
            </a:endParaRPr>
          </a:p>
        </p:txBody>
      </p:sp>
    </p:spTree>
    <p:extLst>
      <p:ext uri="{BB962C8B-B14F-4D97-AF65-F5344CB8AC3E}">
        <p14:creationId xmlns:p14="http://schemas.microsoft.com/office/powerpoint/2010/main" val="37276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p:nvPr/>
        </p:nvSpPr>
        <p:spPr>
          <a:xfrm>
            <a:off x="3503567" y="1879678"/>
            <a:ext cx="1649863" cy="682854"/>
          </a:xfrm>
          <a:prstGeom prst="rect">
            <a:avLst/>
          </a:prstGeom>
          <a:solidFill>
            <a:schemeClr val="tx2">
              <a:lumMod val="60000"/>
              <a:lumOff val="40000"/>
            </a:schemeClr>
          </a:solidFill>
          <a:ln w="12700">
            <a:miter lim="400000"/>
          </a:ln>
        </p:spPr>
        <p:txBody>
          <a:bodyPr lIns="0" tIns="0" rIns="0" bIns="0" anchor="ctr"/>
          <a:lstStyle/>
          <a:p>
            <a:pPr lvl="0">
              <a:defRPr>
                <a:solidFill>
                  <a:srgbClr val="5592DA"/>
                </a:solidFill>
              </a:defRPr>
            </a:pPr>
            <a:endParaRPr/>
          </a:p>
        </p:txBody>
      </p:sp>
      <p:sp>
        <p:nvSpPr>
          <p:cNvPr id="734" name="Shape 734"/>
          <p:cNvSpPr/>
          <p:nvPr/>
        </p:nvSpPr>
        <p:spPr>
          <a:xfrm>
            <a:off x="6161697" y="1879678"/>
            <a:ext cx="1649863" cy="682854"/>
          </a:xfrm>
          <a:prstGeom prst="rect">
            <a:avLst/>
          </a:prstGeom>
          <a:solidFill>
            <a:srgbClr val="467ABA"/>
          </a:solidFill>
          <a:ln w="12700">
            <a:miter lim="400000"/>
          </a:ln>
        </p:spPr>
        <p:txBody>
          <a:bodyPr lIns="0" tIns="0" rIns="0" bIns="0" anchor="ctr"/>
          <a:lstStyle/>
          <a:p>
            <a:pPr lvl="0">
              <a:defRPr>
                <a:solidFill>
                  <a:srgbClr val="5592DA"/>
                </a:solidFill>
              </a:defRPr>
            </a:pPr>
            <a:endParaRPr>
              <a:solidFill>
                <a:schemeClr val="accent3">
                  <a:lumMod val="50000"/>
                </a:schemeClr>
              </a:solidFill>
            </a:endParaRPr>
          </a:p>
        </p:txBody>
      </p:sp>
      <p:sp>
        <p:nvSpPr>
          <p:cNvPr id="735" name="Shape 735"/>
          <p:cNvSpPr/>
          <p:nvPr/>
        </p:nvSpPr>
        <p:spPr>
          <a:xfrm>
            <a:off x="919166" y="1885256"/>
            <a:ext cx="1645233" cy="681175"/>
          </a:xfrm>
          <a:prstGeom prst="rect">
            <a:avLst/>
          </a:prstGeom>
          <a:solidFill>
            <a:schemeClr val="tx2">
              <a:lumMod val="20000"/>
              <a:lumOff val="80000"/>
            </a:schemeClr>
          </a:solidFill>
          <a:ln w="12700">
            <a:miter lim="400000"/>
          </a:ln>
        </p:spPr>
        <p:txBody>
          <a:bodyPr lIns="0" tIns="0" rIns="0" bIns="0" anchor="ctr"/>
          <a:lstStyle/>
          <a:p>
            <a:pPr lvl="0">
              <a:defRPr>
                <a:solidFill>
                  <a:srgbClr val="5592DA"/>
                </a:solidFill>
              </a:defRPr>
            </a:pPr>
            <a:endParaRPr>
              <a:solidFill>
                <a:schemeClr val="tx2">
                  <a:lumMod val="20000"/>
                  <a:lumOff val="80000"/>
                </a:schemeClr>
              </a:solidFill>
            </a:endParaRPr>
          </a:p>
        </p:txBody>
      </p:sp>
      <p:sp>
        <p:nvSpPr>
          <p:cNvPr id="736" name="Shape 736"/>
          <p:cNvSpPr>
            <a:spLocks noGrp="1"/>
          </p:cNvSpPr>
          <p:nvPr>
            <p:ph type="title"/>
          </p:nvPr>
        </p:nvSpPr>
        <p:spPr>
          <a:xfrm>
            <a:off x="241102" y="-69588"/>
            <a:ext cx="8620676" cy="619924"/>
          </a:xfrm>
          <a:prstGeom prst="rect">
            <a:avLst/>
          </a:prstGeom>
        </p:spPr>
        <p:txBody>
          <a:bodyPr anchor="t">
            <a:normAutofit/>
          </a:bodyPr>
          <a:lstStyle/>
          <a:p>
            <a:pPr lvl="0">
              <a:defRPr sz="1800" b="0"/>
            </a:pPr>
            <a:r>
              <a:rPr sz="3200" dirty="0">
                <a:solidFill>
                  <a:srgbClr val="558ED5"/>
                </a:solidFill>
              </a:rPr>
              <a:t>Compute flexibility</a:t>
            </a:r>
          </a:p>
        </p:txBody>
      </p:sp>
      <p:sp>
        <p:nvSpPr>
          <p:cNvPr id="737" name="Shape 737"/>
          <p:cNvSpPr/>
          <p:nvPr/>
        </p:nvSpPr>
        <p:spPr>
          <a:xfrm>
            <a:off x="242521" y="407310"/>
            <a:ext cx="8746259" cy="544092"/>
          </a:xfrm>
          <a:prstGeom prst="rect">
            <a:avLst/>
          </a:prstGeom>
          <a:ln w="12700">
            <a:miter lim="400000"/>
          </a:ln>
          <a:extLst>
            <a:ext uri="{C572A759-6A51-4108-AA02-DFA0A04FC94B}">
              <ma14:wrappingTextBoxFlag xmlns:ma14="http://schemas.microsoft.com/office/mac/drawingml/2011/main" val="1"/>
            </a:ext>
          </a:extLst>
        </p:spPr>
        <p:txBody>
          <a:bodyPr wrap="square" lIns="40815" tIns="40815" rIns="40815" bIns="40815">
            <a:spAutoFit/>
          </a:bodyPr>
          <a:lstStyle/>
          <a:p>
            <a:pPr algn="l" defTabSz="816018">
              <a:spcBef>
                <a:spcPts val="1004"/>
              </a:spcBef>
              <a:defRPr sz="1800"/>
            </a:pPr>
            <a:r>
              <a:rPr sz="1500" dirty="0">
                <a:latin typeface="Helvetica Neue Light"/>
                <a:ea typeface="Helvetica Neue Light"/>
                <a:cs typeface="Helvetica Neue Light"/>
                <a:sym typeface="Helvetica Neue Light"/>
              </a:rPr>
              <a:t>Devs get to </a:t>
            </a:r>
            <a:r>
              <a:rPr sz="1500" b="1" dirty="0">
                <a:latin typeface="Helvetica Neue"/>
                <a:ea typeface="Helvetica Neue"/>
                <a:cs typeface="Helvetica Neue"/>
                <a:sym typeface="Helvetica Neue"/>
              </a:rPr>
              <a:t>choose</a:t>
            </a:r>
            <a:r>
              <a:rPr sz="1500" dirty="0">
                <a:latin typeface="Helvetica Neue Light"/>
                <a:ea typeface="Helvetica Neue Light"/>
                <a:cs typeface="Helvetica Neue Light"/>
                <a:sym typeface="Helvetica Neue Light"/>
              </a:rPr>
              <a:t> the level of </a:t>
            </a:r>
            <a:r>
              <a:rPr sz="1500" b="1" dirty="0">
                <a:latin typeface="Helvetica Neue"/>
                <a:ea typeface="Helvetica Neue"/>
                <a:cs typeface="Helvetica Neue"/>
                <a:sym typeface="Helvetica Neue"/>
              </a:rPr>
              <a:t>infrastructure abstraction</a:t>
            </a:r>
            <a:r>
              <a:rPr sz="1500" dirty="0">
                <a:latin typeface="Helvetica Neue Light"/>
                <a:ea typeface="Helvetica Neue Light"/>
                <a:cs typeface="Helvetica Neue Light"/>
                <a:sym typeface="Helvetica Neue Light"/>
              </a:rPr>
              <a:t> and </a:t>
            </a:r>
            <a:r>
              <a:rPr sz="1500" b="1" dirty="0">
                <a:latin typeface="Helvetica Neue"/>
                <a:ea typeface="Helvetica Neue"/>
                <a:cs typeface="Helvetica Neue"/>
                <a:sym typeface="Helvetica Neue"/>
              </a:rPr>
              <a:t>fine-tuned control </a:t>
            </a:r>
            <a:r>
              <a:rPr sz="1500" dirty="0">
                <a:latin typeface="Helvetica Neue Light"/>
                <a:ea typeface="Helvetica Neue Light"/>
                <a:cs typeface="Helvetica Neue Light"/>
                <a:sym typeface="Helvetica Neue Light"/>
              </a:rPr>
              <a:t>that suits their apps and services.</a:t>
            </a:r>
          </a:p>
        </p:txBody>
      </p:sp>
      <p:sp>
        <p:nvSpPr>
          <p:cNvPr id="739" name="Shape 739"/>
          <p:cNvSpPr/>
          <p:nvPr/>
        </p:nvSpPr>
        <p:spPr>
          <a:xfrm>
            <a:off x="928304" y="1314480"/>
            <a:ext cx="1636096" cy="565199"/>
          </a:xfrm>
          <a:prstGeom prst="rect">
            <a:avLst/>
          </a:prstGeom>
          <a:ln w="25400">
            <a:solidFill>
              <a:srgbClr val="5592DA"/>
            </a:solidFill>
          </a:ln>
        </p:spPr>
        <p:txBody>
          <a:bodyPr lIns="0" tIns="0" rIns="0" bIns="0" anchor="ctr"/>
          <a:lstStyle/>
          <a:p>
            <a:pPr lvl="0"/>
            <a:endParaRPr/>
          </a:p>
        </p:txBody>
      </p:sp>
      <p:pic>
        <p:nvPicPr>
          <p:cNvPr id="740" name="i-l-cloudfoundry-2x.png"/>
          <p:cNvPicPr/>
          <p:nvPr/>
        </p:nvPicPr>
        <p:blipFill>
          <a:blip r:embed="rId3">
            <a:extLst/>
          </a:blip>
          <a:stretch>
            <a:fillRect/>
          </a:stretch>
        </p:blipFill>
        <p:spPr>
          <a:xfrm>
            <a:off x="1015113" y="1413355"/>
            <a:ext cx="1462478" cy="394238"/>
          </a:xfrm>
          <a:prstGeom prst="rect">
            <a:avLst/>
          </a:prstGeom>
          <a:ln w="12700">
            <a:miter lim="400000"/>
          </a:ln>
        </p:spPr>
      </p:pic>
      <p:pic>
        <p:nvPicPr>
          <p:cNvPr id="741" name="i-l-docker-2x.png"/>
          <p:cNvPicPr/>
          <p:nvPr/>
        </p:nvPicPr>
        <p:blipFill>
          <a:blip r:embed="rId4">
            <a:extLst/>
          </a:blip>
          <a:stretch>
            <a:fillRect/>
          </a:stretch>
        </p:blipFill>
        <p:spPr>
          <a:xfrm>
            <a:off x="3630798" y="1413355"/>
            <a:ext cx="1393273" cy="375583"/>
          </a:xfrm>
          <a:prstGeom prst="rect">
            <a:avLst/>
          </a:prstGeom>
          <a:ln w="12700">
            <a:miter lim="400000"/>
          </a:ln>
        </p:spPr>
      </p:pic>
      <p:sp>
        <p:nvSpPr>
          <p:cNvPr id="742" name="Shape 742"/>
          <p:cNvSpPr/>
          <p:nvPr/>
        </p:nvSpPr>
        <p:spPr>
          <a:xfrm>
            <a:off x="3515423" y="1314480"/>
            <a:ext cx="1636096" cy="565199"/>
          </a:xfrm>
          <a:prstGeom prst="rect">
            <a:avLst/>
          </a:prstGeom>
          <a:ln w="25400">
            <a:solidFill>
              <a:srgbClr val="467AB9"/>
            </a:solidFill>
          </a:ln>
        </p:spPr>
        <p:txBody>
          <a:bodyPr lIns="0" tIns="0" rIns="0" bIns="0" anchor="ctr"/>
          <a:lstStyle/>
          <a:p>
            <a:pPr lvl="0">
              <a:defRPr>
                <a:solidFill>
                  <a:srgbClr val="4579B7"/>
                </a:solidFill>
              </a:defRPr>
            </a:pPr>
            <a:endParaRPr/>
          </a:p>
        </p:txBody>
      </p:sp>
      <p:sp>
        <p:nvSpPr>
          <p:cNvPr id="743" name="Shape 743"/>
          <p:cNvSpPr/>
          <p:nvPr/>
        </p:nvSpPr>
        <p:spPr>
          <a:xfrm>
            <a:off x="6170832" y="1314480"/>
            <a:ext cx="1636096" cy="565199"/>
          </a:xfrm>
          <a:prstGeom prst="rect">
            <a:avLst/>
          </a:prstGeom>
          <a:ln w="25400">
            <a:solidFill>
              <a:srgbClr val="39669B"/>
            </a:solidFill>
          </a:ln>
        </p:spPr>
        <p:txBody>
          <a:bodyPr lIns="0" tIns="0" rIns="0" bIns="0" anchor="ctr"/>
          <a:lstStyle/>
          <a:p>
            <a:pPr lvl="0"/>
            <a:endParaRPr/>
          </a:p>
        </p:txBody>
      </p:sp>
      <p:pic>
        <p:nvPicPr>
          <p:cNvPr id="744" name="i-l-openstack-2x.png"/>
          <p:cNvPicPr/>
          <p:nvPr/>
        </p:nvPicPr>
        <p:blipFill>
          <a:blip r:embed="rId5">
            <a:extLst/>
          </a:blip>
          <a:srcRect b="2976"/>
          <a:stretch>
            <a:fillRect/>
          </a:stretch>
        </p:blipFill>
        <p:spPr>
          <a:xfrm>
            <a:off x="6294768" y="1414580"/>
            <a:ext cx="1436418" cy="375687"/>
          </a:xfrm>
          <a:prstGeom prst="rect">
            <a:avLst/>
          </a:prstGeom>
          <a:ln w="12700">
            <a:miter lim="400000"/>
          </a:ln>
        </p:spPr>
      </p:pic>
      <p:sp>
        <p:nvSpPr>
          <p:cNvPr id="745" name="Shape 745"/>
          <p:cNvSpPr/>
          <p:nvPr/>
        </p:nvSpPr>
        <p:spPr>
          <a:xfrm>
            <a:off x="859632" y="1018633"/>
            <a:ext cx="1838510"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a:defRPr sz="1800">
                <a:solidFill>
                  <a:srgbClr val="5592DA"/>
                </a:solidFill>
                <a:latin typeface="Helvetica Neue Medium"/>
                <a:ea typeface="Helvetica Neue Medium"/>
                <a:cs typeface="Helvetica Neue Medium"/>
                <a:sym typeface="Helvetica Neue Medium"/>
              </a:defRPr>
            </a:lvl1pPr>
          </a:lstStyle>
          <a:p>
            <a:pPr lvl="0">
              <a:defRPr>
                <a:solidFill>
                  <a:srgbClr val="000000"/>
                </a:solidFill>
              </a:defRPr>
            </a:pPr>
            <a:r>
              <a:rPr dirty="0">
                <a:solidFill>
                  <a:srgbClr val="8EB4E3"/>
                </a:solidFill>
              </a:rPr>
              <a:t>Instant Runtimes</a:t>
            </a:r>
          </a:p>
        </p:txBody>
      </p:sp>
      <p:sp>
        <p:nvSpPr>
          <p:cNvPr id="746" name="Shape 746"/>
          <p:cNvSpPr/>
          <p:nvPr/>
        </p:nvSpPr>
        <p:spPr>
          <a:xfrm>
            <a:off x="3720686" y="1022210"/>
            <a:ext cx="1193106"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smtClean="0">
                <a:solidFill>
                  <a:schemeClr val="tx2">
                    <a:lumMod val="60000"/>
                    <a:lumOff val="40000"/>
                  </a:schemeClr>
                </a:solidFill>
              </a:rPr>
              <a:t>Containers</a:t>
            </a:r>
            <a:endParaRPr dirty="0">
              <a:solidFill>
                <a:schemeClr val="tx2">
                  <a:lumMod val="60000"/>
                  <a:lumOff val="40000"/>
                </a:schemeClr>
              </a:solidFill>
            </a:endParaRPr>
          </a:p>
        </p:txBody>
      </p:sp>
      <p:sp>
        <p:nvSpPr>
          <p:cNvPr id="747" name="Shape 747"/>
          <p:cNvSpPr/>
          <p:nvPr/>
        </p:nvSpPr>
        <p:spPr>
          <a:xfrm>
            <a:off x="6111540" y="1061701"/>
            <a:ext cx="1790816" cy="311343"/>
          </a:xfrm>
          <a:prstGeom prst="rect">
            <a:avLst/>
          </a:prstGeom>
          <a:ln w="12700">
            <a:miter lim="400000"/>
          </a:ln>
          <a:extLst>
            <a:ext uri="{C572A759-6A51-4108-AA02-DFA0A04FC94B}">
              <ma14:wrappingTextBoxFlag xmlns:ma14="http://schemas.microsoft.com/office/mac/drawingml/2011/main" val="1"/>
            </a:ext>
          </a:extLst>
        </p:spPr>
        <p:txBody>
          <a:bodyPr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smtClean="0">
                <a:solidFill>
                  <a:srgbClr val="39669B"/>
                </a:solidFill>
              </a:rPr>
              <a:t>Virtual </a:t>
            </a:r>
            <a:r>
              <a:rPr dirty="0">
                <a:solidFill>
                  <a:srgbClr val="39669B"/>
                </a:solidFill>
              </a:rPr>
              <a:t>Machines</a:t>
            </a:r>
          </a:p>
        </p:txBody>
      </p:sp>
      <p:sp>
        <p:nvSpPr>
          <p:cNvPr id="748" name="Shape 748"/>
          <p:cNvSpPr/>
          <p:nvPr/>
        </p:nvSpPr>
        <p:spPr>
          <a:xfrm>
            <a:off x="966735" y="1971577"/>
            <a:ext cx="1578436" cy="496009"/>
          </a:xfrm>
          <a:prstGeom prst="rect">
            <a:avLst/>
          </a:prstGeom>
          <a:ln w="12700">
            <a:miter lim="400000"/>
          </a:ln>
          <a:extLst>
            <a:ext uri="{C572A759-6A51-4108-AA02-DFA0A04FC94B}">
              <ma14:wrappingTextBoxFlag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The highest level of infrastructure abstraction.  Focus on the app.</a:t>
            </a:r>
          </a:p>
        </p:txBody>
      </p:sp>
      <p:sp>
        <p:nvSpPr>
          <p:cNvPr id="749" name="Shape 749"/>
          <p:cNvSpPr/>
          <p:nvPr/>
        </p:nvSpPr>
        <p:spPr>
          <a:xfrm>
            <a:off x="3557210" y="1888815"/>
            <a:ext cx="1569577" cy="649897"/>
          </a:xfrm>
          <a:prstGeom prst="rect">
            <a:avLst/>
          </a:prstGeom>
          <a:ln w="12700">
            <a:miter lim="400000"/>
          </a:ln>
          <a:extLst>
            <a:ext uri="{C572A759-6A51-4108-AA02-DFA0A04FC94B}">
              <ma14:wrappingTextBoxFlag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Powerful, but less resource intensive than VMs.  Key to supporting hybrid portability. </a:t>
            </a:r>
          </a:p>
        </p:txBody>
      </p:sp>
      <p:sp>
        <p:nvSpPr>
          <p:cNvPr id="750" name="Shape 750"/>
          <p:cNvSpPr/>
          <p:nvPr/>
        </p:nvSpPr>
        <p:spPr>
          <a:xfrm>
            <a:off x="6232643" y="2024481"/>
            <a:ext cx="1547863" cy="342121"/>
          </a:xfrm>
          <a:prstGeom prst="rect">
            <a:avLst/>
          </a:prstGeom>
          <a:ln w="12700">
            <a:miter lim="400000"/>
          </a:ln>
          <a:extLst>
            <a:ext uri="{C572A759-6A51-4108-AA02-DFA0A04FC94B}">
              <ma14:wrappingTextBoxFlag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Control all the way down to the operating system.</a:t>
            </a:r>
          </a:p>
        </p:txBody>
      </p:sp>
      <p:sp>
        <p:nvSpPr>
          <p:cNvPr id="751" name="Shape 751"/>
          <p:cNvSpPr/>
          <p:nvPr/>
        </p:nvSpPr>
        <p:spPr>
          <a:xfrm>
            <a:off x="252191" y="2828601"/>
            <a:ext cx="2127290" cy="203621"/>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a:defRPr sz="1700">
                <a:solidFill>
                  <a:srgbClr val="3C3E3E">
                    <a:alpha val="71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1100" dirty="0"/>
              <a:t>What’s different about Bluemix?</a:t>
            </a:r>
          </a:p>
        </p:txBody>
      </p:sp>
      <p:sp>
        <p:nvSpPr>
          <p:cNvPr id="752" name="Shape 752"/>
          <p:cNvSpPr/>
          <p:nvPr/>
        </p:nvSpPr>
        <p:spPr>
          <a:xfrm>
            <a:off x="6159589" y="3621657"/>
            <a:ext cx="1636096" cy="1164617"/>
          </a:xfrm>
          <a:prstGeom prst="rect">
            <a:avLst/>
          </a:prstGeom>
          <a:solidFill>
            <a:srgbClr val="5F6E75">
              <a:alpha val="2000"/>
            </a:srgbClr>
          </a:solidFill>
          <a:ln w="12700">
            <a:solidFill>
              <a:srgbClr val="3C3E3E">
                <a:alpha val="32000"/>
              </a:srgbClr>
            </a:solidFill>
          </a:ln>
        </p:spPr>
        <p:txBody>
          <a:bodyPr lIns="0" tIns="0" rIns="0" bIns="0" anchor="ctr"/>
          <a:lstStyle/>
          <a:p>
            <a:pPr lvl="0">
              <a:defRPr>
                <a:solidFill>
                  <a:srgbClr val="5592DA"/>
                </a:solidFill>
              </a:defRPr>
            </a:pPr>
            <a:endParaRPr/>
          </a:p>
        </p:txBody>
      </p:sp>
      <p:sp>
        <p:nvSpPr>
          <p:cNvPr id="753" name="Shape 753"/>
          <p:cNvSpPr/>
          <p:nvPr/>
        </p:nvSpPr>
        <p:spPr>
          <a:xfrm>
            <a:off x="242521" y="3033861"/>
            <a:ext cx="8766479" cy="0"/>
          </a:xfrm>
          <a:prstGeom prst="line">
            <a:avLst/>
          </a:prstGeom>
          <a:ln w="12700">
            <a:solidFill>
              <a:srgbClr val="3C3E3E">
                <a:alpha val="33000"/>
              </a:srgbClr>
            </a:solidFill>
            <a:miter lim="400000"/>
            <a:headEnd type="oval"/>
            <a:tailEnd type="oval"/>
          </a:ln>
        </p:spPr>
        <p:txBody>
          <a:bodyPr lIns="0" tIns="0" rIns="0" bIns="0" anchor="ctr"/>
          <a:lstStyle/>
          <a:p>
            <a:pPr algn="l" defTabSz="286984">
              <a:defRPr sz="1200">
                <a:latin typeface="Helvetica"/>
                <a:ea typeface="Helvetica"/>
                <a:cs typeface="Helvetica"/>
                <a:sym typeface="Helvetica"/>
              </a:defRPr>
            </a:pPr>
            <a:endParaRPr/>
          </a:p>
        </p:txBody>
      </p:sp>
      <p:grpSp>
        <p:nvGrpSpPr>
          <p:cNvPr id="756" name="Group 756"/>
          <p:cNvGrpSpPr/>
          <p:nvPr/>
        </p:nvGrpSpPr>
        <p:grpSpPr>
          <a:xfrm>
            <a:off x="909076" y="3635992"/>
            <a:ext cx="1636097" cy="1150281"/>
            <a:chOff x="0" y="0"/>
            <a:chExt cx="2326892" cy="1863552"/>
          </a:xfrm>
        </p:grpSpPr>
        <p:sp>
          <p:nvSpPr>
            <p:cNvPr id="754" name="Shape 754"/>
            <p:cNvSpPr/>
            <p:nvPr/>
          </p:nvSpPr>
          <p:spPr>
            <a:xfrm>
              <a:off x="0" y="0"/>
              <a:ext cx="2326892" cy="1863552"/>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55" name="Shape 755"/>
            <p:cNvSpPr/>
            <p:nvPr/>
          </p:nvSpPr>
          <p:spPr>
            <a:xfrm>
              <a:off x="163733" y="244740"/>
              <a:ext cx="1996824" cy="13624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Extends Cloud Foundry with DevOps tooling, integration capabilities, and seamless app management</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Support for 7 key languages and the option to use a community buildpack.</a:t>
              </a:r>
            </a:p>
          </p:txBody>
        </p:sp>
      </p:grpSp>
      <p:pic>
        <p:nvPicPr>
          <p:cNvPr id="757" name="pasted-image.tif"/>
          <p:cNvPicPr/>
          <p:nvPr/>
        </p:nvPicPr>
        <p:blipFill>
          <a:blip r:embed="rId6">
            <a:extLst/>
          </a:blip>
          <a:stretch>
            <a:fillRect/>
          </a:stretch>
        </p:blipFill>
        <p:spPr>
          <a:xfrm>
            <a:off x="872083" y="3177150"/>
            <a:ext cx="312540" cy="234405"/>
          </a:xfrm>
          <a:prstGeom prst="rect">
            <a:avLst/>
          </a:prstGeom>
          <a:ln w="12700" cap="flat">
            <a:noFill/>
            <a:miter lim="400000"/>
          </a:ln>
          <a:effectLst/>
        </p:spPr>
      </p:pic>
      <p:pic>
        <p:nvPicPr>
          <p:cNvPr id="758" name="pasted-image.tif"/>
          <p:cNvPicPr/>
          <p:nvPr/>
        </p:nvPicPr>
        <p:blipFill>
          <a:blip r:embed="rId7">
            <a:extLst/>
          </a:blip>
          <a:stretch>
            <a:fillRect/>
          </a:stretch>
        </p:blipFill>
        <p:spPr>
          <a:xfrm>
            <a:off x="1221615" y="3194806"/>
            <a:ext cx="312539" cy="234405"/>
          </a:xfrm>
          <a:prstGeom prst="rect">
            <a:avLst/>
          </a:prstGeom>
          <a:ln w="12700" cap="flat">
            <a:noFill/>
            <a:miter lim="400000"/>
          </a:ln>
          <a:effectLst/>
        </p:spPr>
      </p:pic>
      <p:grpSp>
        <p:nvGrpSpPr>
          <p:cNvPr id="768" name="Group 768"/>
          <p:cNvGrpSpPr/>
          <p:nvPr/>
        </p:nvGrpSpPr>
        <p:grpSpPr>
          <a:xfrm>
            <a:off x="3481804" y="3614265"/>
            <a:ext cx="1636097" cy="1157674"/>
            <a:chOff x="0" y="0"/>
            <a:chExt cx="2326892" cy="2154087"/>
          </a:xfrm>
        </p:grpSpPr>
        <p:sp>
          <p:nvSpPr>
            <p:cNvPr id="766" name="Shape 766"/>
            <p:cNvSpPr/>
            <p:nvPr/>
          </p:nvSpPr>
          <p:spPr>
            <a:xfrm>
              <a:off x="0" y="0"/>
              <a:ext cx="2326892" cy="2154087"/>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67" name="Shape 767"/>
            <p:cNvSpPr/>
            <p:nvPr/>
          </p:nvSpPr>
          <p:spPr>
            <a:xfrm>
              <a:off x="139632" y="27743"/>
              <a:ext cx="1996824" cy="2085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Docker as-a-service means no VMs to manage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A repository of enterprise-grade images which are trusted and secure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Enhanced performance and scalability</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Integrated monitoring, logging, networking, and storage</a:t>
              </a:r>
            </a:p>
          </p:txBody>
        </p:sp>
      </p:grpSp>
      <p:sp>
        <p:nvSpPr>
          <p:cNvPr id="769" name="Shape 769"/>
          <p:cNvSpPr/>
          <p:nvPr/>
        </p:nvSpPr>
        <p:spPr>
          <a:xfrm>
            <a:off x="6259495" y="3795964"/>
            <a:ext cx="1404018" cy="836743"/>
          </a:xfrm>
          <a:prstGeom prst="rect">
            <a:avLst/>
          </a:prstGeom>
          <a:ln w="12700">
            <a:miter lim="400000"/>
          </a:ln>
          <a:extLst>
            <a:ext uri="{C572A759-6A51-4108-AA02-DFA0A04FC94B}">
              <ma14:wrappingTextBoxFlag xmlns:ma14="http://schemas.microsoft.com/office/mac/drawingml/2011/main" val="1"/>
            </a:ext>
          </a:extLst>
        </p:spPr>
        <p:txBody>
          <a:bodyPr lIns="17006" tIns="17006" rIns="17006" bIns="17006">
            <a:spAutoFit/>
          </a:bodyPr>
          <a:lstStyle/>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Deploy and manage VMs consistently across public, dedicated, and private instances with a single dashboard.   </a:t>
            </a:r>
          </a:p>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Connect to your own OpenStack infrastructure</a:t>
            </a:r>
          </a:p>
        </p:txBody>
      </p:sp>
      <p:pic>
        <p:nvPicPr>
          <p:cNvPr id="770" name="pasted-image.tif"/>
          <p:cNvPicPr/>
          <p:nvPr/>
        </p:nvPicPr>
        <p:blipFill>
          <a:blip r:embed="rId8">
            <a:extLst/>
          </a:blip>
          <a:stretch>
            <a:fillRect/>
          </a:stretch>
        </p:blipFill>
        <p:spPr>
          <a:xfrm>
            <a:off x="6091034" y="3140454"/>
            <a:ext cx="357573" cy="268180"/>
          </a:xfrm>
          <a:prstGeom prst="rect">
            <a:avLst/>
          </a:prstGeom>
          <a:ln w="12700">
            <a:miter lim="400000"/>
          </a:ln>
        </p:spPr>
      </p:pic>
      <p:pic>
        <p:nvPicPr>
          <p:cNvPr id="771" name="pasted-image.tif"/>
          <p:cNvPicPr/>
          <p:nvPr/>
        </p:nvPicPr>
        <p:blipFill>
          <a:blip r:embed="rId9">
            <a:extLst/>
          </a:blip>
          <a:stretch>
            <a:fillRect/>
          </a:stretch>
        </p:blipFill>
        <p:spPr>
          <a:xfrm>
            <a:off x="3467611" y="3147612"/>
            <a:ext cx="389228" cy="291921"/>
          </a:xfrm>
          <a:prstGeom prst="rect">
            <a:avLst/>
          </a:prstGeom>
          <a:ln w="12700">
            <a:miter lim="400000"/>
          </a:ln>
        </p:spPr>
      </p:pic>
    </p:spTree>
    <p:extLst>
      <p:ext uri="{BB962C8B-B14F-4D97-AF65-F5344CB8AC3E}">
        <p14:creationId xmlns:p14="http://schemas.microsoft.com/office/powerpoint/2010/main" val="63289290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xfrm>
            <a:off x="484767" y="286027"/>
            <a:ext cx="8271124" cy="601427"/>
          </a:xfrm>
          <a:prstGeom prst="rect">
            <a:avLst/>
          </a:prstGeom>
        </p:spPr>
        <p:txBody>
          <a:bodyPr anchor="t"/>
          <a:lstStyle/>
          <a:p>
            <a:pPr lvl="0">
              <a:defRPr sz="1800" b="0"/>
            </a:pPr>
            <a:r>
              <a:rPr sz="3200" b="1" dirty="0"/>
              <a:t>Let’s </a:t>
            </a:r>
            <a:r>
              <a:rPr sz="3200" b="1" dirty="0">
                <a:solidFill>
                  <a:srgbClr val="5592DA"/>
                </a:solidFill>
              </a:rPr>
              <a:t>see</a:t>
            </a:r>
            <a:r>
              <a:rPr sz="3200" b="1" dirty="0"/>
              <a:t> it!</a:t>
            </a:r>
          </a:p>
        </p:txBody>
      </p:sp>
      <p:sp>
        <p:nvSpPr>
          <p:cNvPr id="717" name="Shape 717"/>
          <p:cNvSpPr>
            <a:spLocks noGrp="1"/>
          </p:cNvSpPr>
          <p:nvPr>
            <p:ph type="sldNum" sz="quarter" idx="4294967295"/>
          </p:nvPr>
        </p:nvSpPr>
        <p:spPr>
          <a:xfrm>
            <a:off x="0" y="4926013"/>
            <a:ext cx="258763" cy="200025"/>
          </a:xfrm>
          <a:prstGeom prst="rect">
            <a:avLst/>
          </a:prstGeom>
          <a:extLst>
            <a:ext uri="{C572A759-6A51-4108-AA02-DFA0A04FC94B}">
              <ma14:wrappingTextBoxFlag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16</a:t>
            </a:fld>
            <a:endParaRPr>
              <a:solidFill>
                <a:srgbClr val="A6AAA9"/>
              </a:solidFill>
            </a:endParaRPr>
          </a:p>
        </p:txBody>
      </p:sp>
      <p:pic>
        <p:nvPicPr>
          <p:cNvPr id="718" name="Screen Shot 2015-02-19 at 9.25.06 AM.png">
            <a:hlinkClick r:id="rId3"/>
          </p:cNvPr>
          <p:cNvPicPr/>
          <p:nvPr/>
        </p:nvPicPr>
        <p:blipFill>
          <a:blip r:embed="rId4">
            <a:extLst/>
          </a:blip>
          <a:stretch>
            <a:fillRect/>
          </a:stretch>
        </p:blipFill>
        <p:spPr>
          <a:xfrm>
            <a:off x="-11599" y="1163446"/>
            <a:ext cx="9156700" cy="3979015"/>
          </a:xfrm>
          <a:prstGeom prst="rect">
            <a:avLst/>
          </a:prstGeom>
          <a:ln w="12700">
            <a:miter lim="400000"/>
          </a:ln>
        </p:spPr>
      </p:pic>
      <p:sp>
        <p:nvSpPr>
          <p:cNvPr id="720" name="Shape 720"/>
          <p:cNvSpPr/>
          <p:nvPr/>
        </p:nvSpPr>
        <p:spPr>
          <a:xfrm>
            <a:off x="433436" y="649130"/>
            <a:ext cx="675545"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a:defRPr sz="1900" b="1">
                <a:latin typeface="Helvetica Neue"/>
                <a:ea typeface="Helvetica Neue"/>
                <a:cs typeface="Helvetica Neue"/>
                <a:sym typeface="Helvetica Neue"/>
              </a:defRPr>
            </a:lvl1pPr>
          </a:lstStyle>
          <a:p>
            <a:pPr lvl="0">
              <a:defRPr sz="1800" b="0"/>
            </a:pPr>
            <a:r>
              <a:rPr sz="1800" dirty="0"/>
              <a:t>*click*</a:t>
            </a:r>
          </a:p>
        </p:txBody>
      </p:sp>
      <p:sp>
        <p:nvSpPr>
          <p:cNvPr id="721" name="Shape 721"/>
          <p:cNvSpPr/>
          <p:nvPr/>
        </p:nvSpPr>
        <p:spPr>
          <a:xfrm>
            <a:off x="1223227" y="859929"/>
            <a:ext cx="470973" cy="244942"/>
          </a:xfrm>
          <a:custGeom>
            <a:avLst/>
            <a:gdLst/>
            <a:ahLst/>
            <a:cxnLst>
              <a:cxn ang="0">
                <a:pos x="wd2" y="hd2"/>
              </a:cxn>
              <a:cxn ang="5400000">
                <a:pos x="wd2" y="hd2"/>
              </a:cxn>
              <a:cxn ang="10800000">
                <a:pos x="wd2" y="hd2"/>
              </a:cxn>
              <a:cxn ang="16200000">
                <a:pos x="wd2" y="hd2"/>
              </a:cxn>
            </a:cxnLst>
            <a:rect l="0" t="0" r="r" b="b"/>
            <a:pathLst>
              <a:path w="21542" h="21030" extrusionOk="0">
                <a:moveTo>
                  <a:pt x="0" y="36"/>
                </a:moveTo>
                <a:cubicBezTo>
                  <a:pt x="14420" y="-570"/>
                  <a:pt x="21600" y="6428"/>
                  <a:pt x="21541" y="21030"/>
                </a:cubicBezTo>
              </a:path>
            </a:pathLst>
          </a:custGeom>
          <a:ln w="25400">
            <a:solidFill>
              <a:srgbClr val="5592DA"/>
            </a:solidFill>
            <a:miter lim="400000"/>
            <a:tailEnd type="arrow"/>
          </a:ln>
        </p:spPr>
        <p:txBody>
          <a:bodyPr lIns="0" tIns="0" rIns="0" bIns="0" anchor="ctr"/>
          <a:lstStyle/>
          <a:p>
            <a:pPr defTabSz="286984">
              <a:defRPr sz="1200">
                <a:latin typeface="Helvetica"/>
                <a:ea typeface="Helvetica"/>
                <a:cs typeface="Helvetica"/>
                <a:sym typeface="Helvetica"/>
              </a:defRPr>
            </a:pPr>
            <a:endParaRPr/>
          </a:p>
        </p:txBody>
      </p:sp>
    </p:spTree>
    <p:extLst>
      <p:ext uri="{BB962C8B-B14F-4D97-AF65-F5344CB8AC3E}">
        <p14:creationId xmlns:p14="http://schemas.microsoft.com/office/powerpoint/2010/main" val="66705192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deployment</a:t>
            </a:r>
          </a:p>
          <a:p>
            <a:pPr lvl="0" defTabSz="457200"/>
            <a:r>
              <a:rPr lang="en-US" sz="2800" dirty="0" smtClean="0">
                <a:solidFill>
                  <a:srgbClr val="FFFFFF"/>
                </a:solidFill>
                <a:latin typeface="Helvetica"/>
                <a:ea typeface="+mj-ea"/>
                <a:cs typeface="Helvetica"/>
                <a:sym typeface="Helvetica"/>
              </a:rPr>
              <a:t>for everyone,…..everywhere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417016152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512858" y="4132847"/>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5" name="Straight Connector 64"/>
          <p:cNvCxnSpPr/>
          <p:nvPr/>
        </p:nvCxnSpPr>
        <p:spPr>
          <a:xfrm>
            <a:off x="2204979" y="3672639"/>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4" name="Straight Connector 63"/>
          <p:cNvCxnSpPr/>
          <p:nvPr/>
        </p:nvCxnSpPr>
        <p:spPr>
          <a:xfrm>
            <a:off x="3969652" y="3318598"/>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a:off x="5814766" y="2820815"/>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7711011" y="2250001"/>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a:off x="397042" y="4826581"/>
            <a:ext cx="7842570"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graphicFrame>
        <p:nvGraphicFramePr>
          <p:cNvPr id="4" name="Chart 247"/>
          <p:cNvGraphicFramePr/>
          <p:nvPr>
            <p:extLst>
              <p:ext uri="{D42A27DB-BD31-4B8C-83A1-F6EECF244321}">
                <p14:modId xmlns:p14="http://schemas.microsoft.com/office/powerpoint/2010/main" val="3301001699"/>
              </p:ext>
            </p:extLst>
          </p:nvPr>
        </p:nvGraphicFramePr>
        <p:xfrm>
          <a:off x="208136" y="1259338"/>
          <a:ext cx="8031476" cy="374697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62" y="3568253"/>
            <a:ext cx="468222" cy="46822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5" y="3568253"/>
            <a:ext cx="809524" cy="43809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780" y="3112083"/>
            <a:ext cx="468222" cy="46822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853" y="3112083"/>
            <a:ext cx="809524" cy="43809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022" y="2743121"/>
            <a:ext cx="468222" cy="468222"/>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29" y="2758184"/>
            <a:ext cx="809524" cy="438095"/>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633" y="2232679"/>
            <a:ext cx="462611" cy="462611"/>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192" y="2241633"/>
            <a:ext cx="468222" cy="46822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302" y="2256697"/>
            <a:ext cx="809524" cy="438095"/>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803" y="1731191"/>
            <a:ext cx="462611" cy="462611"/>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9567" y="1749273"/>
            <a:ext cx="400000" cy="404762"/>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6195" y="1242148"/>
            <a:ext cx="471429" cy="438095"/>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0895" y="710421"/>
            <a:ext cx="1333238" cy="1071819"/>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715" y="1840199"/>
            <a:ext cx="589455" cy="318999"/>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7244" y="1852761"/>
            <a:ext cx="291260" cy="294728"/>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9532" y="1850762"/>
            <a:ext cx="343271" cy="318999"/>
          </a:xfrm>
          <a:prstGeom prst="rect">
            <a:avLst/>
          </a:prstGeom>
        </p:spPr>
      </p:pic>
      <p:cxnSp>
        <p:nvCxnSpPr>
          <p:cNvPr id="40" name="Straight Arrow Connector 39"/>
          <p:cNvCxnSpPr/>
          <p:nvPr/>
        </p:nvCxnSpPr>
        <p:spPr>
          <a:xfrm>
            <a:off x="1017659" y="4132847"/>
            <a:ext cx="0" cy="693734"/>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3" name="Straight Arrow Connector 42"/>
          <p:cNvCxnSpPr/>
          <p:nvPr/>
        </p:nvCxnSpPr>
        <p:spPr>
          <a:xfrm>
            <a:off x="2728818" y="3672639"/>
            <a:ext cx="0" cy="1153942"/>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5" name="Straight Arrow Connector 44"/>
          <p:cNvCxnSpPr/>
          <p:nvPr/>
        </p:nvCxnSpPr>
        <p:spPr>
          <a:xfrm>
            <a:off x="4493491" y="3318598"/>
            <a:ext cx="0" cy="1507983"/>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a:off x="6366662" y="2832750"/>
            <a:ext cx="0" cy="1993831"/>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8239612" y="2256696"/>
            <a:ext cx="0" cy="2569885"/>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sp>
        <p:nvSpPr>
          <p:cNvPr id="69" name="TextBox 68"/>
          <p:cNvSpPr txBox="1"/>
          <p:nvPr/>
        </p:nvSpPr>
        <p:spPr>
          <a:xfrm>
            <a:off x="460208" y="2911172"/>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Feb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a:solidFill>
                  <a:srgbClr val="0D426C"/>
                </a:solidFill>
              </a:rPr>
              <a:t>Public PaaS</a:t>
            </a:r>
          </a:p>
          <a:p>
            <a:pPr algn="ctr" defTabSz="309563" rtl="0" latinLnBrk="1" hangingPunct="0"/>
            <a:r>
              <a:rPr lang="en-US" sz="800" dirty="0">
                <a:solidFill>
                  <a:srgbClr val="0D426C"/>
                </a:solidFill>
                <a:sym typeface="Gill Sans"/>
              </a:rPr>
              <a:t>5 Services</a:t>
            </a:r>
          </a:p>
        </p:txBody>
      </p:sp>
      <p:sp>
        <p:nvSpPr>
          <p:cNvPr id="70" name="TextBox 69"/>
          <p:cNvSpPr txBox="1"/>
          <p:nvPr/>
        </p:nvSpPr>
        <p:spPr>
          <a:xfrm>
            <a:off x="2161337" y="2426800"/>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June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a:solidFill>
                  <a:srgbClr val="0D426C"/>
                </a:solidFill>
              </a:rPr>
              <a:t>35 services </a:t>
            </a:r>
          </a:p>
          <a:p>
            <a:pPr algn="ctr" defTabSz="309563" rtl="0" latinLnBrk="1" hangingPunct="0"/>
            <a:r>
              <a:rPr lang="en-US" sz="800" dirty="0">
                <a:solidFill>
                  <a:srgbClr val="0D426C"/>
                </a:solidFill>
                <a:sym typeface="Gill Sans"/>
              </a:rPr>
              <a:t>New pricing structure</a:t>
            </a:r>
          </a:p>
        </p:txBody>
      </p:sp>
      <p:sp>
        <p:nvSpPr>
          <p:cNvPr id="71" name="TextBox 70"/>
          <p:cNvSpPr txBox="1"/>
          <p:nvPr/>
        </p:nvSpPr>
        <p:spPr>
          <a:xfrm>
            <a:off x="3937402" y="1463390"/>
            <a:ext cx="1109790" cy="7155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Nov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err="1">
                <a:solidFill>
                  <a:srgbClr val="0D426C"/>
                </a:solidFill>
              </a:rPr>
              <a:t>Bluemix</a:t>
            </a:r>
            <a:r>
              <a:rPr lang="en-US" sz="800" dirty="0">
                <a:solidFill>
                  <a:srgbClr val="0D426C"/>
                </a:solidFill>
              </a:rPr>
              <a:t> Dedicated</a:t>
            </a:r>
          </a:p>
          <a:p>
            <a:pPr algn="ctr" defTabSz="309563" rtl="0" latinLnBrk="1" hangingPunct="0"/>
            <a:r>
              <a:rPr lang="en-US" sz="800" dirty="0">
                <a:solidFill>
                  <a:srgbClr val="0D426C"/>
                </a:solidFill>
                <a:sym typeface="Gill Sans"/>
              </a:rPr>
              <a:t>London Region</a:t>
            </a:r>
          </a:p>
          <a:p>
            <a:pPr algn="ctr" defTabSz="309563" rtl="0" latinLnBrk="1" hangingPunct="0"/>
            <a:r>
              <a:rPr lang="en-US" sz="800" dirty="0">
                <a:solidFill>
                  <a:srgbClr val="0D426C"/>
                </a:solidFill>
              </a:rPr>
              <a:t>70 services</a:t>
            </a:r>
            <a:endParaRPr lang="en-US" sz="800" dirty="0">
              <a:solidFill>
                <a:srgbClr val="0D426C"/>
              </a:solidFill>
              <a:sym typeface="Gill Sans"/>
            </a:endParaRPr>
          </a:p>
        </p:txBody>
      </p:sp>
      <p:sp>
        <p:nvSpPr>
          <p:cNvPr id="72" name="TextBox 71"/>
          <p:cNvSpPr txBox="1"/>
          <p:nvPr/>
        </p:nvSpPr>
        <p:spPr>
          <a:xfrm>
            <a:off x="5804006" y="474215"/>
            <a:ext cx="1109790" cy="7155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Feb 2015</a:t>
            </a:r>
            <a:endParaRPr lang="en-US" sz="1200" b="1" dirty="0">
              <a:solidFill>
                <a:srgbClr val="0D426C"/>
              </a:solidFill>
            </a:endParaRPr>
          </a:p>
          <a:p>
            <a:pPr algn="l" defTabSz="309563" rtl="0" latinLnBrk="1" hangingPunct="0"/>
            <a:endParaRPr lang="en-US" sz="800" dirty="0">
              <a:solidFill>
                <a:srgbClr val="0D426C"/>
              </a:solidFill>
            </a:endParaRPr>
          </a:p>
          <a:p>
            <a:pPr algn="ctr" defTabSz="309563" rtl="0" latinLnBrk="1" hangingPunct="0"/>
            <a:r>
              <a:rPr lang="en-US" sz="800" dirty="0">
                <a:solidFill>
                  <a:srgbClr val="0D426C"/>
                </a:solidFill>
              </a:rPr>
              <a:t>Virtual Machines</a:t>
            </a:r>
          </a:p>
          <a:p>
            <a:pPr algn="ctr" defTabSz="309563" rtl="0" latinLnBrk="1" hangingPunct="0"/>
            <a:r>
              <a:rPr lang="en-US" sz="800" dirty="0">
                <a:solidFill>
                  <a:srgbClr val="0D426C"/>
                </a:solidFill>
                <a:sym typeface="Gill Sans"/>
              </a:rPr>
              <a:t>Containers</a:t>
            </a:r>
          </a:p>
          <a:p>
            <a:pPr algn="ctr" defTabSz="309563" rtl="0" latinLnBrk="1" hangingPunct="0"/>
            <a:r>
              <a:rPr lang="en-US" sz="800" dirty="0">
                <a:solidFill>
                  <a:srgbClr val="0D426C"/>
                </a:solidFill>
              </a:rPr>
              <a:t>100+ services</a:t>
            </a:r>
            <a:endParaRPr lang="en-US" sz="800" dirty="0">
              <a:solidFill>
                <a:srgbClr val="0D426C"/>
              </a:solidFill>
              <a:sym typeface="Gill Sans"/>
            </a:endParaRPr>
          </a:p>
        </p:txBody>
      </p:sp>
      <p:sp>
        <p:nvSpPr>
          <p:cNvPr id="73" name="TextBox 72"/>
          <p:cNvSpPr txBox="1"/>
          <p:nvPr/>
        </p:nvSpPr>
        <p:spPr>
          <a:xfrm>
            <a:off x="7713047" y="36343"/>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Today</a:t>
            </a:r>
            <a:endParaRPr lang="en-US" sz="1200" b="1" dirty="0">
              <a:solidFill>
                <a:srgbClr val="0D426C"/>
              </a:solidFill>
            </a:endParaRPr>
          </a:p>
          <a:p>
            <a:pPr algn="l" defTabSz="309563" rtl="0" latinLnBrk="1" hangingPunct="0"/>
            <a:endParaRPr lang="en-US" sz="800" dirty="0">
              <a:solidFill>
                <a:srgbClr val="0D426C"/>
              </a:solidFill>
            </a:endParaRPr>
          </a:p>
          <a:p>
            <a:pPr algn="ctr" rtl="0" latinLnBrk="1" hangingPunct="0"/>
            <a:r>
              <a:rPr lang="en-US" sz="800" dirty="0" err="1">
                <a:solidFill>
                  <a:srgbClr val="0D426C"/>
                </a:solidFill>
              </a:rPr>
              <a:t>Bluemix</a:t>
            </a:r>
            <a:r>
              <a:rPr lang="en-US" sz="800" dirty="0">
                <a:solidFill>
                  <a:srgbClr val="0D426C"/>
                </a:solidFill>
              </a:rPr>
              <a:t> Local</a:t>
            </a:r>
          </a:p>
          <a:p>
            <a:pPr algn="ctr" rtl="0" latinLnBrk="1" hangingPunct="0"/>
            <a:r>
              <a:rPr lang="en-US" sz="800" dirty="0">
                <a:solidFill>
                  <a:srgbClr val="0D426C"/>
                </a:solidFill>
              </a:rPr>
              <a:t>140+ services</a:t>
            </a:r>
            <a:endParaRPr lang="en-US" sz="800" dirty="0">
              <a:solidFill>
                <a:srgbClr val="0D426C"/>
              </a:solidFill>
              <a:sym typeface="Gill Sans"/>
            </a:endParaRPr>
          </a:p>
        </p:txBody>
      </p:sp>
      <p:sp>
        <p:nvSpPr>
          <p:cNvPr id="74" name="Shape 244"/>
          <p:cNvSpPr>
            <a:spLocks noGrp="1"/>
          </p:cNvSpPr>
          <p:nvPr>
            <p:ph type="title"/>
          </p:nvPr>
        </p:nvSpPr>
        <p:spPr>
          <a:xfrm>
            <a:off x="238498" y="151120"/>
            <a:ext cx="7476069" cy="340256"/>
          </a:xfrm>
          <a:prstGeom prst="rect">
            <a:avLst/>
          </a:prstGeom>
        </p:spPr>
        <p:txBody>
          <a:bodyPr>
            <a:noAutofit/>
          </a:bodyPr>
          <a:lstStyle>
            <a:lvl1pPr>
              <a:defRPr sz="3200" b="1">
                <a:latin typeface="Calibri"/>
                <a:ea typeface="Calibri"/>
                <a:cs typeface="Calibri"/>
                <a:sym typeface="Calibri"/>
              </a:defRPr>
            </a:lvl1pPr>
          </a:lstStyle>
          <a:p>
            <a:pPr lvl="0">
              <a:defRPr sz="1800" b="0">
                <a:solidFill>
                  <a:srgbClr val="000000"/>
                </a:solidFill>
              </a:defRPr>
            </a:pPr>
            <a:r>
              <a:rPr sz="2800" dirty="0">
                <a:solidFill>
                  <a:schemeClr val="accent1"/>
                </a:solidFill>
                <a:latin typeface="Helvetica"/>
                <a:cs typeface="Helvetica"/>
              </a:rPr>
              <a:t>1.5 Years of Bluemix</a:t>
            </a:r>
          </a:p>
        </p:txBody>
      </p:sp>
      <p:sp>
        <p:nvSpPr>
          <p:cNvPr id="75" name="TextBox 74"/>
          <p:cNvSpPr txBox="1"/>
          <p:nvPr/>
        </p:nvSpPr>
        <p:spPr>
          <a:xfrm>
            <a:off x="127314" y="783716"/>
            <a:ext cx="3810088"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r>
              <a:rPr lang="en-US" dirty="0" smtClean="0">
                <a:solidFill>
                  <a:srgbClr val="000000"/>
                </a:solidFill>
              </a:rPr>
              <a:t>Evolution based on customer need:</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More compute choices </a:t>
            </a:r>
          </a:p>
          <a:p>
            <a:pPr marL="171450" indent="-171450" algn="l" defTabSz="309563" rtl="0" latinLnBrk="1" hangingPunct="0">
              <a:buFont typeface="Arial" panose="020B0604020202020204" pitchFamily="34" charset="0"/>
              <a:buChar char="•"/>
            </a:pPr>
            <a:r>
              <a:rPr lang="en-US" sz="1100" i="1" dirty="0">
                <a:solidFill>
                  <a:srgbClr val="000000"/>
                </a:solidFill>
              </a:rPr>
              <a:t>Deployment flexibility </a:t>
            </a:r>
          </a:p>
          <a:p>
            <a:pPr marL="171450" indent="-171450" algn="l" defTabSz="309563" rtl="0" latinLnBrk="1" hangingPunct="0">
              <a:buFont typeface="Arial" panose="020B0604020202020204" pitchFamily="34" charset="0"/>
              <a:buChar char="•"/>
            </a:pPr>
            <a:r>
              <a:rPr lang="en-US" sz="1100" i="1" dirty="0">
                <a:solidFill>
                  <a:srgbClr val="000000"/>
                </a:solidFill>
              </a:rPr>
              <a:t>Increased support for hybrid scenarios</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Deeper foundation services </a:t>
            </a:r>
          </a:p>
          <a:p>
            <a:pPr marL="171450" indent="-171450" algn="l" defTabSz="309563" rtl="0" latinLnBrk="1" hangingPunct="0">
              <a:buFont typeface="Arial" panose="020B0604020202020204" pitchFamily="34" charset="0"/>
              <a:buChar char="•"/>
            </a:pPr>
            <a:r>
              <a:rPr lang="en-US" sz="1100" i="1" dirty="0">
                <a:solidFill>
                  <a:srgbClr val="000000"/>
                </a:solidFill>
              </a:rPr>
              <a:t>Further depth of control for IT admins</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Improved performance and scale of open source</a:t>
            </a:r>
          </a:p>
        </p:txBody>
      </p:sp>
      <p:sp>
        <p:nvSpPr>
          <p:cNvPr id="2" name="Rectangle 1"/>
          <p:cNvSpPr/>
          <p:nvPr/>
        </p:nvSpPr>
        <p:spPr>
          <a:xfrm>
            <a:off x="110605" y="678953"/>
            <a:ext cx="3699267" cy="1627884"/>
          </a:xfrm>
          <a:prstGeom prst="rect">
            <a:avLst/>
          </a:prstGeom>
          <a:solidFill>
            <a:schemeClr val="tx2">
              <a:lumMod val="40000"/>
              <a:lumOff val="6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353710614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6240" y="2227112"/>
            <a:ext cx="8706416" cy="152435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284060418"/>
              </p:ext>
            </p:extLst>
          </p:nvPr>
        </p:nvGraphicFramePr>
        <p:xfrm>
          <a:off x="139447" y="881050"/>
          <a:ext cx="8894565" cy="1596390"/>
        </p:xfrm>
        <a:graphic>
          <a:graphicData uri="http://schemas.openxmlformats.org/drawingml/2006/table">
            <a:tbl>
              <a:tblPr firstRow="1" bandRow="1">
                <a:tableStyleId>{5940675A-B579-460E-94D1-54222C63F5DA}</a:tableStyleId>
              </a:tblPr>
              <a:tblGrid>
                <a:gridCol w="2964855"/>
                <a:gridCol w="2964855"/>
                <a:gridCol w="2964855"/>
              </a:tblGrid>
              <a:tr h="925830">
                <a:tc>
                  <a:txBody>
                    <a:bodyPr/>
                    <a:lstStyle/>
                    <a:p>
                      <a:r>
                        <a:rPr lang="en-US" sz="1800" b="1" u="sng" dirty="0" smtClean="0">
                          <a:solidFill>
                            <a:srgbClr val="3ABB9F"/>
                          </a:solidFill>
                        </a:rPr>
                        <a:t>Public </a:t>
                      </a:r>
                      <a:endParaRPr lang="en-US" sz="1500" b="1" u="sng" dirty="0" smtClean="0">
                        <a:solidFill>
                          <a:srgbClr val="3ABB9F"/>
                        </a:solidFill>
                      </a:endParaRPr>
                    </a:p>
                    <a:p>
                      <a:endParaRPr lang="en-US" sz="300" dirty="0" smtClean="0"/>
                    </a:p>
                    <a:p>
                      <a:r>
                        <a:rPr lang="en-US" sz="1600" b="0" i="0" u="none" strike="noStrike" baseline="0" dirty="0" smtClean="0">
                          <a:solidFill>
                            <a:schemeClr val="tx1"/>
                          </a:solidFill>
                          <a:latin typeface="+mn-lt"/>
                          <a:ea typeface="+mn-ea"/>
                          <a:cs typeface="+mn-cs"/>
                          <a:sym typeface="Arial"/>
                        </a:rPr>
                        <a:t>Tap into over 100 IBM and 3rd party services across mobile, </a:t>
                      </a:r>
                      <a:r>
                        <a:rPr lang="en-US" sz="1600" b="0" i="0" u="none" strike="noStrike" baseline="0" dirty="0" err="1" smtClean="0">
                          <a:solidFill>
                            <a:schemeClr val="tx1"/>
                          </a:solidFill>
                          <a:latin typeface="+mn-lt"/>
                          <a:ea typeface="+mn-ea"/>
                          <a:cs typeface="+mn-cs"/>
                          <a:sym typeface="Arial"/>
                        </a:rPr>
                        <a:t>IoT</a:t>
                      </a:r>
                      <a:r>
                        <a:rPr lang="en-US" sz="1600" b="0" i="0" u="none" strike="noStrike" baseline="0" dirty="0" smtClean="0">
                          <a:solidFill>
                            <a:schemeClr val="tx1"/>
                          </a:solidFill>
                          <a:latin typeface="+mn-lt"/>
                          <a:ea typeface="+mn-ea"/>
                          <a:cs typeface="+mn-cs"/>
                          <a:sym typeface="Arial"/>
                        </a:rPr>
                        <a:t>, Watson and more to power your modern apps and services.</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1" u="sng" dirty="0" smtClean="0">
                          <a:solidFill>
                            <a:srgbClr val="3ABB9F"/>
                          </a:solidFill>
                        </a:rPr>
                        <a:t>Dedicated</a:t>
                      </a:r>
                      <a:endParaRPr lang="en-US" sz="1500" b="1" u="sng" dirty="0" smtClean="0">
                        <a:solidFill>
                          <a:srgbClr val="3ABB9F"/>
                        </a:solidFill>
                      </a:endParaRPr>
                    </a:p>
                    <a:p>
                      <a:endParaRPr lang="en-US" sz="300" dirty="0" smtClean="0"/>
                    </a:p>
                    <a:p>
                      <a:r>
                        <a:rPr lang="en-US" sz="1600" b="0" i="0" u="none" strike="noStrike" baseline="0" dirty="0" smtClean="0">
                          <a:solidFill>
                            <a:schemeClr val="tx1"/>
                          </a:solidFill>
                          <a:latin typeface="+mn-lt"/>
                          <a:ea typeface="+mn-ea"/>
                          <a:cs typeface="+mn-cs"/>
                          <a:sym typeface="Arial"/>
                        </a:rPr>
                        <a:t>Experience an unmatched combination of security and time to value in a cloud that feels like a natural extension of your existing network.</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1" u="sng" dirty="0" smtClean="0">
                          <a:solidFill>
                            <a:srgbClr val="3ABB9F"/>
                          </a:solidFill>
                        </a:rPr>
                        <a:t>Local</a:t>
                      </a:r>
                      <a:endParaRPr lang="en-US" sz="1500" b="1" u="sng" dirty="0" smtClean="0">
                        <a:solidFill>
                          <a:srgbClr val="3ABB9F"/>
                        </a:solidFill>
                      </a:endParaRPr>
                    </a:p>
                    <a:p>
                      <a:endParaRPr lang="en-US" sz="300" dirty="0" smtClean="0"/>
                    </a:p>
                    <a:p>
                      <a:r>
                        <a:rPr lang="en-US" sz="1600" b="0" i="0" u="none" strike="noStrike" baseline="0" dirty="0" smtClean="0">
                          <a:solidFill>
                            <a:schemeClr val="tx1"/>
                          </a:solidFill>
                          <a:latin typeface="+mn-lt"/>
                          <a:ea typeface="+mn-ea"/>
                          <a:cs typeface="+mn-cs"/>
                          <a:sym typeface="Arial"/>
                        </a:rPr>
                        <a:t>Take advantage of the true value of cloud behind your firewall with the help of our first-of-its-kind approach to private cloud delivery.</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2" name="TextBox 11"/>
          <p:cNvSpPr txBox="1"/>
          <p:nvPr/>
        </p:nvSpPr>
        <p:spPr>
          <a:xfrm>
            <a:off x="139448" y="4228772"/>
            <a:ext cx="8863207" cy="288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algn="ctr" defTabSz="457155" latinLnBrk="1" hangingPunct="0"/>
            <a:r>
              <a:rPr lang="en-US" sz="1500" b="1" dirty="0">
                <a:solidFill>
                  <a:schemeClr val="tx1"/>
                </a:solidFill>
                <a:sym typeface="Helvetica Neue"/>
              </a:rPr>
              <a:t>Across public, dedicated and local cloud</a:t>
            </a:r>
            <a:r>
              <a:rPr lang="en-US" sz="1500" b="1" dirty="0" smtClean="0">
                <a:solidFill>
                  <a:schemeClr val="tx1"/>
                </a:solidFill>
                <a:sym typeface="Helvetica Neue"/>
              </a:rPr>
              <a:t>, has the same look and feel</a:t>
            </a:r>
            <a:endParaRPr lang="en-US" sz="1500" b="1" dirty="0">
              <a:solidFill>
                <a:schemeClr val="tx1"/>
              </a:solidFill>
              <a:sym typeface="Helvetica Neue"/>
            </a:endParaRPr>
          </a:p>
        </p:txBody>
      </p:sp>
      <p:sp>
        <p:nvSpPr>
          <p:cNvPr id="13" name="TextBox 12"/>
          <p:cNvSpPr txBox="1"/>
          <p:nvPr/>
        </p:nvSpPr>
        <p:spPr>
          <a:xfrm>
            <a:off x="-10825" y="50185"/>
            <a:ext cx="9154824" cy="488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algn="ctr" defTabSz="457155" latinLnBrk="1" hangingPunct="0"/>
            <a:r>
              <a:rPr lang="en-US" sz="2800" b="1" dirty="0">
                <a:solidFill>
                  <a:srgbClr val="558ED5"/>
                </a:solidFill>
                <a:latin typeface="Helvetica"/>
                <a:cs typeface="Helvetica"/>
                <a:sym typeface="Helvetica Neue"/>
              </a:rPr>
              <a:t>We deliver everywhere, so you can start anywhere</a:t>
            </a:r>
          </a:p>
        </p:txBody>
      </p:sp>
      <p:cxnSp>
        <p:nvCxnSpPr>
          <p:cNvPr id="16" name="Straight Connector 15"/>
          <p:cNvCxnSpPr/>
          <p:nvPr/>
        </p:nvCxnSpPr>
        <p:spPr>
          <a:xfrm>
            <a:off x="-10825" y="3907344"/>
            <a:ext cx="9044837" cy="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19" name="Shape 739"/>
          <p:cNvSpPr/>
          <p:nvPr/>
        </p:nvSpPr>
        <p:spPr>
          <a:xfrm>
            <a:off x="3504425" y="4773250"/>
            <a:ext cx="5529587" cy="32202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a:defRPr sz="5200" b="1">
                <a:latin typeface="Helvetica Neue"/>
                <a:ea typeface="Helvetica Neue"/>
                <a:cs typeface="Helvetica Neue"/>
                <a:sym typeface="Helvetica Neue"/>
              </a:defRPr>
            </a:lvl1pPr>
          </a:lstStyle>
          <a:p>
            <a:pPr lvl="0" algn="r">
              <a:defRPr sz="1800" b="0"/>
            </a:pPr>
            <a:r>
              <a:rPr lang="ga-IE" sz="1600" dirty="0" smtClean="0">
                <a:solidFill>
                  <a:srgbClr val="3ABB9F"/>
                </a:solidFill>
              </a:rPr>
              <a:t>A True Seemless Experience</a:t>
            </a:r>
            <a:endParaRPr sz="1600" dirty="0">
              <a:solidFill>
                <a:srgbClr val="3ABB9F"/>
              </a:solidFill>
            </a:endParaRPr>
          </a:p>
        </p:txBody>
      </p:sp>
      <p:sp>
        <p:nvSpPr>
          <p:cNvPr id="17" name="TextBox 16"/>
          <p:cNvSpPr txBox="1"/>
          <p:nvPr/>
        </p:nvSpPr>
        <p:spPr>
          <a:xfrm>
            <a:off x="1310899" y="4507888"/>
            <a:ext cx="3674602" cy="2577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defTabSz="457155" latinLnBrk="1" hangingPunct="0"/>
            <a:r>
              <a:rPr lang="en-US" sz="1300" i="1" dirty="0" smtClean="0">
                <a:solidFill>
                  <a:srgbClr val="000000"/>
                </a:solidFill>
              </a:rPr>
              <a:t>Key </a:t>
            </a:r>
            <a:r>
              <a:rPr lang="en-US" sz="1300" i="1" dirty="0">
                <a:solidFill>
                  <a:srgbClr val="000000"/>
                </a:solidFill>
              </a:rPr>
              <a:t>experiences unify the platform deployments </a:t>
            </a:r>
          </a:p>
        </p:txBody>
      </p:sp>
      <p:sp>
        <p:nvSpPr>
          <p:cNvPr id="18" name="Title 1"/>
          <p:cNvSpPr>
            <a:spLocks noGrp="1"/>
          </p:cNvSpPr>
          <p:nvPr>
            <p:ph type="title"/>
          </p:nvPr>
        </p:nvSpPr>
        <p:spPr>
          <a:xfrm>
            <a:off x="4107030" y="3516547"/>
            <a:ext cx="4950660" cy="538769"/>
          </a:xfrm>
        </p:spPr>
        <p:txBody>
          <a:bodyPr>
            <a:normAutofit/>
          </a:bodyPr>
          <a:lstStyle/>
          <a:p>
            <a:pPr algn="r"/>
            <a:r>
              <a:rPr lang="en-US" sz="1800" dirty="0" smtClean="0">
                <a:solidFill>
                  <a:schemeClr val="accent1"/>
                </a:solidFill>
              </a:rPr>
              <a:t>A powerful set of hybrid deployment models</a:t>
            </a:r>
            <a:endParaRPr lang="en-US" sz="1800" dirty="0">
              <a:solidFill>
                <a:schemeClr val="accent1"/>
              </a:solidFill>
            </a:endParaRPr>
          </a:p>
        </p:txBody>
      </p:sp>
    </p:spTree>
    <p:extLst>
      <p:ext uri="{BB962C8B-B14F-4D97-AF65-F5344CB8AC3E}">
        <p14:creationId xmlns:p14="http://schemas.microsoft.com/office/powerpoint/2010/main" val="101417978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p:nvPr/>
        </p:nvSpPr>
        <p:spPr>
          <a:xfrm>
            <a:off x="-11591" y="1349"/>
            <a:ext cx="9167182" cy="5163480"/>
          </a:xfrm>
          <a:prstGeom prst="rect">
            <a:avLst/>
          </a:prstGeom>
          <a:gradFill>
            <a:gsLst>
              <a:gs pos="0">
                <a:srgbClr val="263845">
                  <a:alpha val="99000"/>
                </a:srgbClr>
              </a:gs>
              <a:gs pos="100000">
                <a:srgbClr val="374F5F">
                  <a:alpha val="83000"/>
                </a:srgbClr>
              </a:gs>
            </a:gsLst>
            <a:lin ang="19830082"/>
          </a:gra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pic>
        <p:nvPicPr>
          <p:cNvPr id="92" name="droppedImage.pdf"/>
          <p:cNvPicPr/>
          <p:nvPr/>
        </p:nvPicPr>
        <p:blipFill>
          <a:blip r:embed="rId3">
            <a:extLst/>
          </a:blip>
          <a:stretch>
            <a:fillRect/>
          </a:stretch>
        </p:blipFill>
        <p:spPr>
          <a:xfrm>
            <a:off x="8230053" y="4797211"/>
            <a:ext cx="615730" cy="181421"/>
          </a:xfrm>
          <a:prstGeom prst="rect">
            <a:avLst/>
          </a:prstGeom>
          <a:ln w="12700">
            <a:miter lim="400000"/>
          </a:ln>
        </p:spPr>
      </p:pic>
      <p:sp>
        <p:nvSpPr>
          <p:cNvPr id="93" name="Shape 93"/>
          <p:cNvSpPr/>
          <p:nvPr/>
        </p:nvSpPr>
        <p:spPr>
          <a:xfrm>
            <a:off x="2661764" y="2006997"/>
            <a:ext cx="8477143" cy="726116"/>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pPr lvl="0" algn="l">
              <a:defRPr sz="1800"/>
            </a:pPr>
            <a:r>
              <a:rPr sz="4300" dirty="0">
                <a:solidFill>
                  <a:srgbClr val="FFFFFF"/>
                </a:solidFill>
                <a:latin typeface="Helvetica Neue Thin"/>
                <a:ea typeface="Helvetica Neue Thin"/>
                <a:cs typeface="Helvetica Neue Thin"/>
                <a:sym typeface="Helvetica Neue Thin"/>
              </a:rPr>
              <a:t>IBM</a:t>
            </a:r>
            <a:r>
              <a:rPr sz="4300" b="1" dirty="0">
                <a:solidFill>
                  <a:srgbClr val="FFFFFF"/>
                </a:solidFill>
                <a:latin typeface="Helvetica Neue"/>
                <a:ea typeface="Helvetica Neue"/>
                <a:cs typeface="Helvetica Neue"/>
                <a:sym typeface="Helvetica Neue"/>
              </a:rPr>
              <a:t> Bluemix</a:t>
            </a:r>
          </a:p>
        </p:txBody>
      </p:sp>
      <p:pic>
        <p:nvPicPr>
          <p:cNvPr id="94" name="Primary-DarkBackground-450.png"/>
          <p:cNvPicPr/>
          <p:nvPr/>
        </p:nvPicPr>
        <p:blipFill>
          <a:blip r:embed="rId4">
            <a:extLst/>
          </a:blip>
          <a:stretch>
            <a:fillRect/>
          </a:stretch>
        </p:blipFill>
        <p:spPr>
          <a:xfrm>
            <a:off x="758905" y="1887116"/>
            <a:ext cx="1644568" cy="1233426"/>
          </a:xfrm>
          <a:prstGeom prst="rect">
            <a:avLst/>
          </a:prstGeom>
          <a:ln w="12700">
            <a:miter lim="400000"/>
          </a:ln>
        </p:spPr>
      </p:pic>
      <p:sp>
        <p:nvSpPr>
          <p:cNvPr id="95" name="Shape 95"/>
          <p:cNvSpPr>
            <a:spLocks noGrp="1"/>
          </p:cNvSpPr>
          <p:nvPr>
            <p:ph type="title"/>
          </p:nvPr>
        </p:nvSpPr>
        <p:spPr>
          <a:xfrm>
            <a:off x="2412284" y="2569217"/>
            <a:ext cx="6493829" cy="460975"/>
          </a:xfrm>
          <a:prstGeom prst="rect">
            <a:avLst/>
          </a:prstGeom>
        </p:spPr>
        <p:txBody>
          <a:bodyPr anchor="t"/>
          <a:lstStyle>
            <a:lvl1pPr>
              <a:defRPr sz="3700" b="0">
                <a:solidFill>
                  <a:srgbClr val="FFFFFF"/>
                </a:solidFill>
                <a:latin typeface="Helvetica Neue Thin"/>
                <a:ea typeface="Helvetica Neue Thin"/>
                <a:cs typeface="Helvetica Neue Thin"/>
                <a:sym typeface="Helvetica Neue Thin"/>
              </a:defRPr>
            </a:lvl1pPr>
          </a:lstStyle>
          <a:p>
            <a:pPr lvl="0">
              <a:defRPr sz="1800">
                <a:solidFill>
                  <a:srgbClr val="000000"/>
                </a:solidFill>
              </a:defRPr>
            </a:pPr>
            <a:r>
              <a:rPr lang="ga-IE" sz="2300" dirty="0" smtClean="0">
                <a:solidFill>
                  <a:srgbClr val="3ABB9F"/>
                </a:solidFill>
              </a:rPr>
              <a:t>Digital Innovation Platform</a:t>
            </a:r>
            <a:endParaRPr sz="2300" dirty="0">
              <a:solidFill>
                <a:srgbClr val="3ABB9F"/>
              </a:solidFill>
            </a:endParaRPr>
          </a:p>
        </p:txBody>
      </p:sp>
    </p:spTree>
    <p:extLst>
      <p:ext uri="{BB962C8B-B14F-4D97-AF65-F5344CB8AC3E}">
        <p14:creationId xmlns:p14="http://schemas.microsoft.com/office/powerpoint/2010/main" val="412553293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rmAutofit fontScale="90000"/>
          </a:bodyPr>
          <a:lstStyle/>
          <a:p>
            <a:r>
              <a:rPr lang="en-US" dirty="0" smtClean="0">
                <a:solidFill>
                  <a:srgbClr val="558ED5"/>
                </a:solidFill>
              </a:rPr>
              <a:t>Bluemix – Public Cloud</a:t>
            </a:r>
            <a:endParaRPr lang="en-US" dirty="0">
              <a:solidFill>
                <a:srgbClr val="558ED5"/>
              </a:solidFill>
            </a:endParaRPr>
          </a:p>
        </p:txBody>
      </p:sp>
      <p:sp>
        <p:nvSpPr>
          <p:cNvPr id="399" name="Shape 399"/>
          <p:cNvSpPr>
            <a:spLocks noGrp="1"/>
          </p:cNvSpPr>
          <p:nvPr>
            <p:ph type="sldNum" sz="quarter" idx="4294967295"/>
          </p:nvPr>
        </p:nvSpPr>
        <p:spPr>
          <a:xfrm>
            <a:off x="0" y="4926013"/>
            <a:ext cx="169863" cy="200025"/>
          </a:xfrm>
          <a:prstGeom prst="rect">
            <a:avLst/>
          </a:prstGeom>
          <a:extLst>
            <a:ext uri="{C572A759-6A51-4108-AA02-DFA0A04FC94B}">
              <ma14:wrappingTextBoxFlag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20</a:t>
            </a:fld>
            <a:endParaRPr>
              <a:solidFill>
                <a:srgbClr val="A6AAA9"/>
              </a:solidFill>
            </a:endParaRPr>
          </a:p>
        </p:txBody>
      </p:sp>
      <p:sp>
        <p:nvSpPr>
          <p:cNvPr id="400" name="Shape 400"/>
          <p:cNvSpPr/>
          <p:nvPr/>
        </p:nvSpPr>
        <p:spPr>
          <a:xfrm>
            <a:off x="277142" y="536653"/>
            <a:ext cx="6014104" cy="587617"/>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pPr algn="l" defTabSz="286984">
              <a:spcBef>
                <a:spcPts val="1506"/>
              </a:spcBef>
              <a:defRPr sz="1800"/>
            </a:pPr>
            <a:r>
              <a:rPr sz="1700" dirty="0">
                <a:latin typeface="Helvetica Neue Light"/>
                <a:ea typeface="Helvetica Neue Light"/>
                <a:cs typeface="Helvetica Neue Light"/>
                <a:sym typeface="Helvetica Neue Light"/>
              </a:rPr>
              <a:t>Bluemix </a:t>
            </a:r>
            <a:r>
              <a:rPr lang="ga-IE" sz="1700" dirty="0" smtClean="0">
                <a:latin typeface="Helvetica Neue Light"/>
                <a:ea typeface="Helvetica Neue Light"/>
                <a:cs typeface="Helvetica Neue Light"/>
                <a:sym typeface="Helvetica Neue Light"/>
              </a:rPr>
              <a:t>is a multi-tenancy </a:t>
            </a:r>
            <a:r>
              <a:rPr sz="1700" b="1" dirty="0" smtClean="0">
                <a:latin typeface="Helvetica Neue"/>
                <a:ea typeface="Helvetica Neue"/>
                <a:cs typeface="Helvetica Neue"/>
                <a:sym typeface="Helvetica Neue"/>
              </a:rPr>
              <a:t>open</a:t>
            </a:r>
            <a:r>
              <a:rPr sz="1700" b="1" dirty="0">
                <a:latin typeface="Helvetica Neue"/>
                <a:ea typeface="Helvetica Neue"/>
                <a:cs typeface="Helvetica Neue"/>
                <a:sym typeface="Helvetica Neue"/>
              </a:rPr>
              <a:t>-standards</a:t>
            </a:r>
            <a:r>
              <a:rPr sz="1700" dirty="0">
                <a:latin typeface="Helvetica Neue Light"/>
                <a:ea typeface="Helvetica Neue Light"/>
                <a:cs typeface="Helvetica Neue Light"/>
                <a:sym typeface="Helvetica Neue Light"/>
              </a:rPr>
              <a:t>, cloud-based </a:t>
            </a:r>
            <a:r>
              <a:rPr sz="1700" b="1" dirty="0">
                <a:latin typeface="Helvetica Neue"/>
                <a:ea typeface="Helvetica Neue"/>
                <a:cs typeface="Helvetica Neue"/>
                <a:sym typeface="Helvetica Neue"/>
              </a:rPr>
              <a:t>platform</a:t>
            </a:r>
            <a:r>
              <a:rPr sz="1700" dirty="0">
                <a:latin typeface="Helvetica Neue Light"/>
                <a:ea typeface="Helvetica Neue Light"/>
                <a:cs typeface="Helvetica Neue Light"/>
                <a:sym typeface="Helvetica Neue Light"/>
              </a:rPr>
              <a:t> for </a:t>
            </a:r>
            <a:r>
              <a:rPr sz="1700" b="1" dirty="0">
                <a:latin typeface="Helvetica Neue"/>
                <a:ea typeface="Helvetica Neue"/>
                <a:cs typeface="Helvetica Neue"/>
                <a:sym typeface="Helvetica Neue"/>
              </a:rPr>
              <a:t>building</a:t>
            </a:r>
            <a:r>
              <a:rPr sz="1700" dirty="0">
                <a:latin typeface="Helvetica Neue Light"/>
                <a:ea typeface="Helvetica Neue Light"/>
                <a:cs typeface="Helvetica Neue Light"/>
                <a:sym typeface="Helvetica Neue Light"/>
              </a:rPr>
              <a:t>, </a:t>
            </a:r>
            <a:r>
              <a:rPr sz="1700" b="1" dirty="0">
                <a:latin typeface="Helvetica Neue"/>
                <a:ea typeface="Helvetica Neue"/>
                <a:cs typeface="Helvetica Neue"/>
                <a:sym typeface="Helvetica Neue"/>
              </a:rPr>
              <a:t>running, and managing applications.</a:t>
            </a:r>
          </a:p>
        </p:txBody>
      </p:sp>
      <p:grpSp>
        <p:nvGrpSpPr>
          <p:cNvPr id="403" name="Group 403"/>
          <p:cNvGrpSpPr/>
          <p:nvPr/>
        </p:nvGrpSpPr>
        <p:grpSpPr>
          <a:xfrm>
            <a:off x="6627533" y="2932319"/>
            <a:ext cx="395084" cy="262449"/>
            <a:chOff x="0" y="0"/>
            <a:chExt cx="561896" cy="497680"/>
          </a:xfrm>
        </p:grpSpPr>
        <p:pic>
          <p:nvPicPr>
            <p:cNvPr id="401" name="image84.png"/>
            <p:cNvPicPr/>
            <p:nvPr/>
          </p:nvPicPr>
          <p:blipFill>
            <a:blip r:embed="rId2">
              <a:extLst/>
            </a:blip>
            <a:stretch>
              <a:fillRect/>
            </a:stretch>
          </p:blipFill>
          <p:spPr>
            <a:xfrm>
              <a:off x="126668" y="94887"/>
              <a:ext cx="308561" cy="307906"/>
            </a:xfrm>
            <a:prstGeom prst="rect">
              <a:avLst/>
            </a:prstGeom>
            <a:ln w="12700" cap="flat">
              <a:noFill/>
              <a:miter lim="400000"/>
            </a:ln>
            <a:effectLst/>
          </p:spPr>
        </p:pic>
        <p:pic>
          <p:nvPicPr>
            <p:cNvPr id="402"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grpSp>
        <p:nvGrpSpPr>
          <p:cNvPr id="406" name="Group 406"/>
          <p:cNvGrpSpPr/>
          <p:nvPr/>
        </p:nvGrpSpPr>
        <p:grpSpPr>
          <a:xfrm>
            <a:off x="7018730" y="2934659"/>
            <a:ext cx="395085" cy="262449"/>
            <a:chOff x="0" y="0"/>
            <a:chExt cx="561896" cy="497680"/>
          </a:xfrm>
        </p:grpSpPr>
        <p:pic>
          <p:nvPicPr>
            <p:cNvPr id="404" name="image87.png"/>
            <p:cNvPicPr/>
            <p:nvPr/>
          </p:nvPicPr>
          <p:blipFill>
            <a:blip r:embed="rId4">
              <a:extLst/>
            </a:blip>
            <a:stretch>
              <a:fillRect/>
            </a:stretch>
          </p:blipFill>
          <p:spPr>
            <a:xfrm>
              <a:off x="132604" y="90448"/>
              <a:ext cx="307881" cy="307906"/>
            </a:xfrm>
            <a:prstGeom prst="rect">
              <a:avLst/>
            </a:prstGeom>
            <a:ln w="12700" cap="flat">
              <a:noFill/>
              <a:miter lim="400000"/>
            </a:ln>
            <a:effectLst/>
          </p:spPr>
        </p:pic>
        <p:pic>
          <p:nvPicPr>
            <p:cNvPr id="405"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09" name="Group 409"/>
          <p:cNvGrpSpPr/>
          <p:nvPr/>
        </p:nvGrpSpPr>
        <p:grpSpPr>
          <a:xfrm>
            <a:off x="7409928" y="2935207"/>
            <a:ext cx="395084" cy="262449"/>
            <a:chOff x="0" y="0"/>
            <a:chExt cx="561896" cy="497680"/>
          </a:xfrm>
        </p:grpSpPr>
        <p:pic>
          <p:nvPicPr>
            <p:cNvPr id="407" name="image74.png"/>
            <p:cNvPicPr/>
            <p:nvPr/>
          </p:nvPicPr>
          <p:blipFill>
            <a:blip r:embed="rId5">
              <a:extLst/>
            </a:blip>
            <a:stretch>
              <a:fillRect/>
            </a:stretch>
          </p:blipFill>
          <p:spPr>
            <a:xfrm>
              <a:off x="120820" y="86844"/>
              <a:ext cx="308560" cy="307906"/>
            </a:xfrm>
            <a:prstGeom prst="rect">
              <a:avLst/>
            </a:prstGeom>
            <a:ln w="12700" cap="flat">
              <a:noFill/>
              <a:miter lim="400000"/>
            </a:ln>
            <a:effectLst/>
          </p:spPr>
        </p:pic>
        <p:pic>
          <p:nvPicPr>
            <p:cNvPr id="408"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12" name="Group 412"/>
          <p:cNvGrpSpPr/>
          <p:nvPr/>
        </p:nvGrpSpPr>
        <p:grpSpPr>
          <a:xfrm>
            <a:off x="6623909" y="3200775"/>
            <a:ext cx="395084" cy="262450"/>
            <a:chOff x="0" y="0"/>
            <a:chExt cx="561896" cy="497680"/>
          </a:xfrm>
        </p:grpSpPr>
        <p:pic>
          <p:nvPicPr>
            <p:cNvPr id="410" name="image75.png"/>
            <p:cNvPicPr/>
            <p:nvPr/>
          </p:nvPicPr>
          <p:blipFill>
            <a:blip r:embed="rId6">
              <a:extLst/>
            </a:blip>
            <a:stretch>
              <a:fillRect/>
            </a:stretch>
          </p:blipFill>
          <p:spPr>
            <a:xfrm>
              <a:off x="127217" y="107786"/>
              <a:ext cx="308559" cy="308676"/>
            </a:xfrm>
            <a:prstGeom prst="rect">
              <a:avLst/>
            </a:prstGeom>
            <a:ln w="12700" cap="flat">
              <a:noFill/>
              <a:miter lim="400000"/>
            </a:ln>
            <a:effectLst/>
          </p:spPr>
        </p:pic>
        <p:pic>
          <p:nvPicPr>
            <p:cNvPr id="411" name="hexagon.png"/>
            <p:cNvPicPr/>
            <p:nvPr/>
          </p:nvPicPr>
          <p:blipFill>
            <a:blip r:embed="rId3">
              <a:extLst/>
            </a:blip>
            <a:srcRect/>
            <a:stretch>
              <a:fillRect/>
            </a:stretch>
          </p:blipFill>
          <p:spPr>
            <a:xfrm>
              <a:off x="0" y="0"/>
              <a:ext cx="561897" cy="497681"/>
            </a:xfrm>
            <a:prstGeom prst="rect">
              <a:avLst/>
            </a:prstGeom>
            <a:ln w="12700" cap="flat">
              <a:noFill/>
              <a:miter lim="400000"/>
            </a:ln>
            <a:effectLst/>
          </p:spPr>
        </p:pic>
      </p:grpSp>
      <p:grpSp>
        <p:nvGrpSpPr>
          <p:cNvPr id="415" name="Group 415"/>
          <p:cNvGrpSpPr/>
          <p:nvPr/>
        </p:nvGrpSpPr>
        <p:grpSpPr>
          <a:xfrm>
            <a:off x="7015108" y="3200775"/>
            <a:ext cx="395085" cy="262450"/>
            <a:chOff x="0" y="0"/>
            <a:chExt cx="561896" cy="497680"/>
          </a:xfrm>
        </p:grpSpPr>
        <p:pic>
          <p:nvPicPr>
            <p:cNvPr id="413" name="image76.png"/>
            <p:cNvPicPr/>
            <p:nvPr/>
          </p:nvPicPr>
          <p:blipFill>
            <a:blip r:embed="rId7">
              <a:extLst/>
            </a:blip>
            <a:stretch>
              <a:fillRect/>
            </a:stretch>
          </p:blipFill>
          <p:spPr>
            <a:xfrm>
              <a:off x="121076" y="92339"/>
              <a:ext cx="308156" cy="307987"/>
            </a:xfrm>
            <a:prstGeom prst="rect">
              <a:avLst/>
            </a:prstGeom>
            <a:ln w="12700" cap="flat">
              <a:noFill/>
              <a:miter lim="400000"/>
            </a:ln>
            <a:effectLst/>
          </p:spPr>
        </p:pic>
        <p:pic>
          <p:nvPicPr>
            <p:cNvPr id="414" name="hexagongreen.png"/>
            <p:cNvPicPr/>
            <p:nvPr/>
          </p:nvPicPr>
          <p:blipFill>
            <a:blip r:embed="rId8">
              <a:extLst/>
            </a:blip>
            <a:stretch>
              <a:fillRect/>
            </a:stretch>
          </p:blipFill>
          <p:spPr>
            <a:xfrm>
              <a:off x="0" y="0"/>
              <a:ext cx="561897" cy="497681"/>
            </a:xfrm>
            <a:prstGeom prst="rect">
              <a:avLst/>
            </a:prstGeom>
            <a:ln w="12700" cap="flat">
              <a:noFill/>
              <a:miter lim="400000"/>
            </a:ln>
            <a:effectLst/>
          </p:spPr>
        </p:pic>
      </p:grpSp>
      <p:grpSp>
        <p:nvGrpSpPr>
          <p:cNvPr id="418" name="Group 418"/>
          <p:cNvGrpSpPr/>
          <p:nvPr/>
        </p:nvGrpSpPr>
        <p:grpSpPr>
          <a:xfrm>
            <a:off x="7406305" y="3200775"/>
            <a:ext cx="395085" cy="262450"/>
            <a:chOff x="0" y="0"/>
            <a:chExt cx="561896" cy="497680"/>
          </a:xfrm>
        </p:grpSpPr>
        <p:pic>
          <p:nvPicPr>
            <p:cNvPr id="416" name="image73.png"/>
            <p:cNvPicPr/>
            <p:nvPr/>
          </p:nvPicPr>
          <p:blipFill>
            <a:blip r:embed="rId9">
              <a:extLst/>
            </a:blip>
            <a:stretch>
              <a:fillRect/>
            </a:stretch>
          </p:blipFill>
          <p:spPr>
            <a:xfrm>
              <a:off x="128422" y="104003"/>
              <a:ext cx="274811" cy="274914"/>
            </a:xfrm>
            <a:prstGeom prst="rect">
              <a:avLst/>
            </a:prstGeom>
            <a:ln w="12700" cap="flat">
              <a:noFill/>
              <a:miter lim="400000"/>
            </a:ln>
            <a:effectLst/>
          </p:spPr>
        </p:pic>
        <p:pic>
          <p:nvPicPr>
            <p:cNvPr id="417"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21" name="Group 421"/>
          <p:cNvGrpSpPr/>
          <p:nvPr/>
        </p:nvGrpSpPr>
        <p:grpSpPr>
          <a:xfrm>
            <a:off x="7805707" y="3200775"/>
            <a:ext cx="395085" cy="262450"/>
            <a:chOff x="0" y="0"/>
            <a:chExt cx="561896" cy="497680"/>
          </a:xfrm>
        </p:grpSpPr>
        <p:pic>
          <p:nvPicPr>
            <p:cNvPr id="419" name="image65.png"/>
            <p:cNvPicPr/>
            <p:nvPr/>
          </p:nvPicPr>
          <p:blipFill>
            <a:blip r:embed="rId10">
              <a:extLst/>
            </a:blip>
            <a:stretch>
              <a:fillRect/>
            </a:stretch>
          </p:blipFill>
          <p:spPr>
            <a:xfrm>
              <a:off x="120456" y="86414"/>
              <a:ext cx="308559" cy="308676"/>
            </a:xfrm>
            <a:prstGeom prst="rect">
              <a:avLst/>
            </a:prstGeom>
            <a:ln w="12700" cap="flat">
              <a:noFill/>
              <a:miter lim="400000"/>
            </a:ln>
            <a:effectLst/>
          </p:spPr>
        </p:pic>
        <p:pic>
          <p:nvPicPr>
            <p:cNvPr id="420" name="hexagon.png"/>
            <p:cNvPicPr/>
            <p:nvPr/>
          </p:nvPicPr>
          <p:blipFill>
            <a:blip r:embed="rId3">
              <a:extLst/>
            </a:blip>
            <a:stretch>
              <a:fillRect/>
            </a:stretch>
          </p:blipFill>
          <p:spPr>
            <a:xfrm>
              <a:off x="0" y="0"/>
              <a:ext cx="561897" cy="497681"/>
            </a:xfrm>
            <a:prstGeom prst="rect">
              <a:avLst/>
            </a:prstGeom>
            <a:ln w="12700" cap="flat">
              <a:noFill/>
              <a:miter lim="400000"/>
            </a:ln>
            <a:effectLst/>
          </p:spPr>
        </p:pic>
      </p:grpSp>
      <p:grpSp>
        <p:nvGrpSpPr>
          <p:cNvPr id="424" name="Group 424"/>
          <p:cNvGrpSpPr/>
          <p:nvPr/>
        </p:nvGrpSpPr>
        <p:grpSpPr>
          <a:xfrm>
            <a:off x="7805707" y="2932319"/>
            <a:ext cx="395085" cy="262450"/>
            <a:chOff x="0" y="0"/>
            <a:chExt cx="561896" cy="497680"/>
          </a:xfrm>
        </p:grpSpPr>
        <p:pic>
          <p:nvPicPr>
            <p:cNvPr id="422" name="image78.png"/>
            <p:cNvPicPr/>
            <p:nvPr/>
          </p:nvPicPr>
          <p:blipFill>
            <a:blip r:embed="rId11">
              <a:extLst/>
            </a:blip>
            <a:srcRect/>
            <a:stretch>
              <a:fillRect/>
            </a:stretch>
          </p:blipFill>
          <p:spPr>
            <a:xfrm>
              <a:off x="111645" y="125292"/>
              <a:ext cx="309983" cy="251010"/>
            </a:xfrm>
            <a:prstGeom prst="rect">
              <a:avLst/>
            </a:prstGeom>
            <a:ln w="12700" cap="flat">
              <a:noFill/>
              <a:miter lim="400000"/>
            </a:ln>
            <a:effectLst/>
          </p:spPr>
        </p:pic>
        <p:pic>
          <p:nvPicPr>
            <p:cNvPr id="423" name="hexagongreen.png"/>
            <p:cNvPicPr/>
            <p:nvPr/>
          </p:nvPicPr>
          <p:blipFill>
            <a:blip r:embed="rId8">
              <a:extLst/>
            </a:blip>
            <a:stretch>
              <a:fillRect/>
            </a:stretch>
          </p:blipFill>
          <p:spPr>
            <a:xfrm>
              <a:off x="0" y="0"/>
              <a:ext cx="561897" cy="497681"/>
            </a:xfrm>
            <a:prstGeom prst="rect">
              <a:avLst/>
            </a:prstGeom>
            <a:ln w="12700" cap="flat">
              <a:noFill/>
              <a:miter lim="400000"/>
            </a:ln>
            <a:effectLst/>
          </p:spPr>
        </p:pic>
      </p:grpSp>
      <p:sp>
        <p:nvSpPr>
          <p:cNvPr id="426" name="Shape 426"/>
          <p:cNvSpPr/>
          <p:nvPr/>
        </p:nvSpPr>
        <p:spPr>
          <a:xfrm>
            <a:off x="303990" y="1186626"/>
            <a:ext cx="2473448"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Build your apps, your way</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Use the most prominent compute technologies to power your app: Cloud Foundry, Docker, OpenStack.</a:t>
            </a:r>
          </a:p>
        </p:txBody>
      </p:sp>
      <p:sp>
        <p:nvSpPr>
          <p:cNvPr id="427" name="Shape 427"/>
          <p:cNvSpPr/>
          <p:nvPr/>
        </p:nvSpPr>
        <p:spPr>
          <a:xfrm>
            <a:off x="308185" y="3737377"/>
            <a:ext cx="2456115"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Extend apps with services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A catalog of IBM, third party, and open source services allow the developer to stitch an application together quickly.</a:t>
            </a:r>
          </a:p>
        </p:txBody>
      </p:sp>
      <p:sp>
        <p:nvSpPr>
          <p:cNvPr id="428" name="Shape 428"/>
          <p:cNvSpPr/>
          <p:nvPr/>
        </p:nvSpPr>
        <p:spPr>
          <a:xfrm>
            <a:off x="296982" y="2318441"/>
            <a:ext cx="2478521"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Scale more than just instances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Development, monitoring, deployment, and logging tools allow the developer to run and manage the entire application.</a:t>
            </a:r>
          </a:p>
        </p:txBody>
      </p:sp>
      <p:sp>
        <p:nvSpPr>
          <p:cNvPr id="429" name="Shape 429"/>
          <p:cNvSpPr/>
          <p:nvPr/>
        </p:nvSpPr>
        <p:spPr>
          <a:xfrm>
            <a:off x="2902962" y="2429046"/>
            <a:ext cx="2593543"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a:solidFill>
                  <a:srgbClr val="5592DA"/>
                </a:solidFill>
                <a:latin typeface="Helvetica Neue"/>
                <a:ea typeface="Helvetica Neue"/>
                <a:cs typeface="Helvetica Neue"/>
                <a:sym typeface="Helvetica Neue"/>
              </a:rPr>
              <a:t>Layered Security</a:t>
            </a:r>
            <a:endParaRPr sz="1300">
              <a:solidFill>
                <a:srgbClr val="5592DA"/>
              </a:solidFill>
              <a:latin typeface="Helvetica Neue"/>
              <a:ea typeface="Helvetica Neue"/>
              <a:cs typeface="Helvetica Neue"/>
              <a:sym typeface="Helvetica Neue"/>
            </a:endParaRPr>
          </a:p>
          <a:p>
            <a:pPr algn="l" defTabSz="286984">
              <a:defRPr sz="1800"/>
            </a:pPr>
            <a:r>
              <a:rPr sz="1300">
                <a:latin typeface="Helvetica Neue Light"/>
                <a:ea typeface="Helvetica Neue Light"/>
                <a:cs typeface="Helvetica Neue Light"/>
                <a:sym typeface="Helvetica Neue Light"/>
              </a:rPr>
              <a:t>IBM secures the platform and infrastructure and provides you with the tools to secure your apps.</a:t>
            </a:r>
          </a:p>
        </p:txBody>
      </p:sp>
      <p:sp>
        <p:nvSpPr>
          <p:cNvPr id="430" name="Shape 430"/>
          <p:cNvSpPr/>
          <p:nvPr/>
        </p:nvSpPr>
        <p:spPr>
          <a:xfrm>
            <a:off x="2900438" y="1172112"/>
            <a:ext cx="2598588"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a:solidFill>
                  <a:srgbClr val="5592DA"/>
                </a:solidFill>
                <a:latin typeface="Helvetica Neue"/>
                <a:ea typeface="Helvetica Neue"/>
                <a:cs typeface="Helvetica Neue"/>
                <a:sym typeface="Helvetica Neue"/>
              </a:rPr>
              <a:t>Deploy and manage hybrid apps seamlessly</a:t>
            </a:r>
            <a:endParaRPr sz="1300">
              <a:solidFill>
                <a:srgbClr val="5592DA"/>
              </a:solidFill>
              <a:latin typeface="Helvetica Neue"/>
              <a:ea typeface="Helvetica Neue"/>
              <a:cs typeface="Helvetica Neue"/>
              <a:sym typeface="Helvetica Neue"/>
            </a:endParaRPr>
          </a:p>
          <a:p>
            <a:pPr algn="l" defTabSz="286984">
              <a:defRPr sz="1800"/>
            </a:pPr>
            <a:r>
              <a:rPr sz="1300">
                <a:latin typeface="Helvetica Neue Light"/>
                <a:ea typeface="Helvetica Neue Light"/>
                <a:cs typeface="Helvetica Neue Light"/>
                <a:sym typeface="Helvetica Neue Light"/>
              </a:rPr>
              <a:t>Get a seamless dev and management experience across a number of hybrid implementations options.</a:t>
            </a:r>
          </a:p>
        </p:txBody>
      </p:sp>
      <p:sp>
        <p:nvSpPr>
          <p:cNvPr id="431" name="Shape 431"/>
          <p:cNvSpPr/>
          <p:nvPr/>
        </p:nvSpPr>
        <p:spPr>
          <a:xfrm>
            <a:off x="2899301" y="3562176"/>
            <a:ext cx="2598588" cy="136132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Flexible Pricing </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Try compute options and services for free and, when you’re ready, pay only for what you use. Pay as you go and subscription models offer choice and flexibility.</a:t>
            </a:r>
          </a:p>
        </p:txBody>
      </p:sp>
      <p:pic>
        <p:nvPicPr>
          <p:cNvPr id="432" name="i-l-hybrid-2x.png"/>
          <p:cNvPicPr/>
          <p:nvPr/>
        </p:nvPicPr>
        <p:blipFill>
          <a:blip r:embed="rId12">
            <a:extLst/>
          </a:blip>
          <a:stretch>
            <a:fillRect/>
          </a:stretch>
        </p:blipFill>
        <p:spPr>
          <a:xfrm>
            <a:off x="6323949" y="1873700"/>
            <a:ext cx="2074890" cy="938127"/>
          </a:xfrm>
          <a:prstGeom prst="rect">
            <a:avLst/>
          </a:prstGeom>
          <a:ln w="12700">
            <a:miter lim="400000"/>
          </a:ln>
        </p:spPr>
      </p:pic>
      <p:pic>
        <p:nvPicPr>
          <p:cNvPr id="433" name="i-l-cloudfoundry-2x.png"/>
          <p:cNvPicPr/>
          <p:nvPr/>
        </p:nvPicPr>
        <p:blipFill>
          <a:blip r:embed="rId13">
            <a:extLst/>
          </a:blip>
          <a:stretch>
            <a:fillRect/>
          </a:stretch>
        </p:blipFill>
        <p:spPr>
          <a:xfrm>
            <a:off x="6588770" y="303768"/>
            <a:ext cx="1545251" cy="416551"/>
          </a:xfrm>
          <a:prstGeom prst="rect">
            <a:avLst/>
          </a:prstGeom>
          <a:ln w="12700">
            <a:miter lim="400000"/>
          </a:ln>
        </p:spPr>
      </p:pic>
      <p:pic>
        <p:nvPicPr>
          <p:cNvPr id="434" name="i-l-openstack-2x.png"/>
          <p:cNvPicPr/>
          <p:nvPr/>
        </p:nvPicPr>
        <p:blipFill>
          <a:blip r:embed="rId14">
            <a:extLst/>
          </a:blip>
          <a:stretch>
            <a:fillRect/>
          </a:stretch>
        </p:blipFill>
        <p:spPr>
          <a:xfrm>
            <a:off x="6526806" y="1323060"/>
            <a:ext cx="1669179" cy="449959"/>
          </a:xfrm>
          <a:prstGeom prst="rect">
            <a:avLst/>
          </a:prstGeom>
          <a:ln w="12700">
            <a:miter lim="400000"/>
          </a:ln>
        </p:spPr>
      </p:pic>
      <p:pic>
        <p:nvPicPr>
          <p:cNvPr id="435" name="i-l-docker-2x.png"/>
          <p:cNvPicPr/>
          <p:nvPr/>
        </p:nvPicPr>
        <p:blipFill>
          <a:blip r:embed="rId15">
            <a:extLst/>
          </a:blip>
          <a:stretch>
            <a:fillRect/>
          </a:stretch>
        </p:blipFill>
        <p:spPr>
          <a:xfrm>
            <a:off x="6466019" y="783672"/>
            <a:ext cx="1790753" cy="482732"/>
          </a:xfrm>
          <a:prstGeom prst="rect">
            <a:avLst/>
          </a:prstGeom>
          <a:ln w="12700">
            <a:miter lim="400000"/>
          </a:ln>
        </p:spPr>
      </p:pic>
      <p:sp>
        <p:nvSpPr>
          <p:cNvPr id="436" name="Shape 436"/>
          <p:cNvSpPr/>
          <p:nvPr/>
        </p:nvSpPr>
        <p:spPr>
          <a:xfrm>
            <a:off x="6616239" y="1831338"/>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7" name="Shape 437"/>
          <p:cNvSpPr/>
          <p:nvPr/>
        </p:nvSpPr>
        <p:spPr>
          <a:xfrm>
            <a:off x="6588770" y="2847211"/>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8" name="Shape 438"/>
          <p:cNvSpPr/>
          <p:nvPr/>
        </p:nvSpPr>
        <p:spPr>
          <a:xfrm>
            <a:off x="6639727" y="3566414"/>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grpSp>
        <p:nvGrpSpPr>
          <p:cNvPr id="441" name="Group 441"/>
          <p:cNvGrpSpPr/>
          <p:nvPr/>
        </p:nvGrpSpPr>
        <p:grpSpPr>
          <a:xfrm>
            <a:off x="6445746" y="3672388"/>
            <a:ext cx="1933213" cy="980613"/>
            <a:chOff x="0" y="0"/>
            <a:chExt cx="2749458" cy="1859532"/>
          </a:xfrm>
        </p:grpSpPr>
        <p:pic>
          <p:nvPicPr>
            <p:cNvPr id="439" name="bluemix-env-graphic4.png"/>
            <p:cNvPicPr/>
            <p:nvPr/>
          </p:nvPicPr>
          <p:blipFill>
            <a:blip r:embed="rId16">
              <a:extLst/>
            </a:blip>
            <a:srcRect t="38" b="38"/>
            <a:stretch>
              <a:fillRect/>
            </a:stretch>
          </p:blipFill>
          <p:spPr>
            <a:xfrm>
              <a:off x="0" y="0"/>
              <a:ext cx="2721267" cy="1859533"/>
            </a:xfrm>
            <a:prstGeom prst="rect">
              <a:avLst/>
            </a:prstGeom>
            <a:ln w="12700" cap="flat">
              <a:noFill/>
              <a:miter lim="400000"/>
            </a:ln>
            <a:effectLst/>
          </p:spPr>
        </p:pic>
        <p:sp>
          <p:nvSpPr>
            <p:cNvPr id="440" name="Shape 440"/>
            <p:cNvSpPr/>
            <p:nvPr/>
          </p:nvSpPr>
          <p:spPr>
            <a:xfrm>
              <a:off x="1898832" y="1544067"/>
              <a:ext cx="850627" cy="2086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07477">
                <a:lnSpc>
                  <a:spcPct val="80000"/>
                </a:lnSpc>
                <a:spcBef>
                  <a:spcPts val="2100"/>
                </a:spcBef>
                <a:defRPr sz="500" i="1">
                  <a:solidFill>
                    <a:srgbClr val="A6AAA9"/>
                  </a:solidFill>
                  <a:latin typeface="Helvetica Neue Medium"/>
                  <a:ea typeface="Helvetica Neue Medium"/>
                  <a:cs typeface="Helvetica Neue Medium"/>
                  <a:sym typeface="Helvetica Neue Medium"/>
                </a:defRPr>
              </a:lvl1pPr>
            </a:lstStyle>
            <a:p>
              <a:pPr lvl="0">
                <a:defRPr sz="1800" i="0">
                  <a:solidFill>
                    <a:srgbClr val="000000"/>
                  </a:solidFill>
                </a:defRPr>
              </a:pPr>
              <a:r>
                <a:rPr sz="300"/>
                <a:t>Coming Summer 2015</a:t>
              </a:r>
            </a:p>
          </p:txBody>
        </p:sp>
      </p:grpSp>
    </p:spTree>
    <p:extLst>
      <p:ext uri="{BB962C8B-B14F-4D97-AF65-F5344CB8AC3E}">
        <p14:creationId xmlns:p14="http://schemas.microsoft.com/office/powerpoint/2010/main" val="31085817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Autofit/>
          </a:bodyPr>
          <a:lstStyle/>
          <a:p>
            <a:r>
              <a:rPr lang="en-US" sz="3200" dirty="0" smtClean="0">
                <a:solidFill>
                  <a:srgbClr val="558ED5"/>
                </a:solidFill>
                <a:latin typeface="Helvetica"/>
                <a:cs typeface="Helvetica"/>
              </a:rPr>
              <a:t>Bluemix</a:t>
            </a:r>
            <a:r>
              <a:rPr lang="en-US" sz="3200" dirty="0" smtClean="0">
                <a:solidFill>
                  <a:srgbClr val="558ED5"/>
                </a:solidFill>
              </a:rPr>
              <a:t> – Private Cloud</a:t>
            </a:r>
            <a:endParaRPr lang="en-US" sz="3200" dirty="0">
              <a:solidFill>
                <a:srgbClr val="558ED5"/>
              </a:solidFill>
            </a:endParaRPr>
          </a:p>
        </p:txBody>
      </p:sp>
      <p:sp>
        <p:nvSpPr>
          <p:cNvPr id="399" name="Shape 399"/>
          <p:cNvSpPr>
            <a:spLocks noGrp="1"/>
          </p:cNvSpPr>
          <p:nvPr>
            <p:ph type="sldNum" sz="quarter" idx="4294967295"/>
          </p:nvPr>
        </p:nvSpPr>
        <p:spPr>
          <a:xfrm>
            <a:off x="0" y="4870450"/>
            <a:ext cx="169863" cy="200025"/>
          </a:xfrm>
          <a:prstGeom prst="rect">
            <a:avLst/>
          </a:prstGeom>
          <a:extLst>
            <a:ext uri="{C572A759-6A51-4108-AA02-DFA0A04FC94B}">
              <ma14:wrappingTextBoxFlag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21</a:t>
            </a:fld>
            <a:endParaRPr>
              <a:solidFill>
                <a:srgbClr val="A6AAA9"/>
              </a:solidFill>
            </a:endParaRPr>
          </a:p>
        </p:txBody>
      </p:sp>
      <p:sp>
        <p:nvSpPr>
          <p:cNvPr id="400" name="Shape 400"/>
          <p:cNvSpPr/>
          <p:nvPr/>
        </p:nvSpPr>
        <p:spPr>
          <a:xfrm>
            <a:off x="277143" y="582819"/>
            <a:ext cx="8748185" cy="495284"/>
          </a:xfrm>
          <a:prstGeom prst="rect">
            <a:avLst/>
          </a:prstGeom>
          <a:ln w="12700">
            <a:miter lim="400000"/>
          </a:ln>
          <a:extLst>
            <a:ext uri="{C572A759-6A51-4108-AA02-DFA0A04FC94B}">
              <ma14:wrappingTextBoxFlag xmlns:ma14="http://schemas.microsoft.com/office/mac/drawingml/2011/main" val="1"/>
            </a:ext>
          </a:extLst>
        </p:spPr>
        <p:txBody>
          <a:bodyPr wrap="square" lIns="31887" tIns="31887" rIns="31887" bIns="31887" anchor="ctr">
            <a:spAutoFit/>
          </a:bodyPr>
          <a:lstStyle/>
          <a:p>
            <a:pPr algn="l" defTabSz="286984">
              <a:spcBef>
                <a:spcPts val="1506"/>
              </a:spcBef>
              <a:defRPr sz="1800"/>
            </a:pPr>
            <a:r>
              <a:rPr sz="1400" dirty="0" smtClean="0">
                <a:latin typeface="Helvetica Neue Light"/>
                <a:ea typeface="Helvetica Neue Light"/>
                <a:cs typeface="Helvetica Neue Light"/>
                <a:sym typeface="Helvetica Neue Light"/>
              </a:rPr>
              <a:t>Bluemix</a:t>
            </a:r>
            <a:r>
              <a:rPr lang="ga-IE" sz="1400" dirty="0" smtClean="0">
                <a:latin typeface="Helvetica Neue Light"/>
                <a:ea typeface="Helvetica Neue Light"/>
                <a:cs typeface="Helvetica Neue Light"/>
                <a:sym typeface="Helvetica Neue Light"/>
              </a:rPr>
              <a:t> Private Cloud</a:t>
            </a:r>
            <a:r>
              <a:rPr sz="1400" dirty="0" smtClean="0">
                <a:latin typeface="Helvetica Neue Light"/>
                <a:ea typeface="Helvetica Neue Light"/>
                <a:cs typeface="Helvetica Neue Light"/>
                <a:sym typeface="Helvetica Neue Light"/>
              </a:rPr>
              <a:t> </a:t>
            </a:r>
            <a:r>
              <a:rPr lang="ga-IE" sz="1400" dirty="0" smtClean="0">
                <a:latin typeface="Helvetica Neue Light"/>
                <a:ea typeface="Helvetica Neue Light"/>
                <a:cs typeface="Helvetica Neue Light"/>
                <a:sym typeface="Helvetica Neue Light"/>
              </a:rPr>
              <a:t>is a single-tenancy </a:t>
            </a:r>
            <a:r>
              <a:rPr sz="1400" b="1" dirty="0" smtClean="0">
                <a:latin typeface="Helvetica Neue"/>
                <a:ea typeface="Helvetica Neue"/>
                <a:cs typeface="Helvetica Neue"/>
                <a:sym typeface="Helvetica Neue"/>
              </a:rPr>
              <a:t>open</a:t>
            </a:r>
            <a:r>
              <a:rPr sz="1400" b="1" dirty="0">
                <a:latin typeface="Helvetica Neue"/>
                <a:ea typeface="Helvetica Neue"/>
                <a:cs typeface="Helvetica Neue"/>
                <a:sym typeface="Helvetica Neue"/>
              </a:rPr>
              <a:t>-standards</a:t>
            </a:r>
            <a:r>
              <a:rPr sz="1400" dirty="0">
                <a:latin typeface="Helvetica Neue Light"/>
                <a:ea typeface="Helvetica Neue Light"/>
                <a:cs typeface="Helvetica Neue Light"/>
                <a:sym typeface="Helvetica Neue Light"/>
              </a:rPr>
              <a:t>, cloud-based </a:t>
            </a:r>
            <a:r>
              <a:rPr sz="1400" b="1" dirty="0">
                <a:latin typeface="Helvetica Neue"/>
                <a:ea typeface="Helvetica Neue"/>
                <a:cs typeface="Helvetica Neue"/>
                <a:sym typeface="Helvetica Neue"/>
              </a:rPr>
              <a:t>platform</a:t>
            </a:r>
            <a:r>
              <a:rPr sz="1400" dirty="0">
                <a:latin typeface="Helvetica Neue Light"/>
                <a:ea typeface="Helvetica Neue Light"/>
                <a:cs typeface="Helvetica Neue Light"/>
                <a:sym typeface="Helvetica Neue Light"/>
              </a:rPr>
              <a:t> for </a:t>
            </a:r>
            <a:r>
              <a:rPr sz="1400" b="1" dirty="0">
                <a:latin typeface="Helvetica Neue"/>
                <a:ea typeface="Helvetica Neue"/>
                <a:cs typeface="Helvetica Neue"/>
                <a:sym typeface="Helvetica Neue"/>
              </a:rPr>
              <a:t>building</a:t>
            </a:r>
            <a:r>
              <a:rPr sz="1400" dirty="0">
                <a:latin typeface="Helvetica Neue Light"/>
                <a:ea typeface="Helvetica Neue Light"/>
                <a:cs typeface="Helvetica Neue Light"/>
                <a:sym typeface="Helvetica Neue Light"/>
              </a:rPr>
              <a:t>, </a:t>
            </a:r>
            <a:r>
              <a:rPr sz="1400" b="1" dirty="0">
                <a:latin typeface="Helvetica Neue"/>
                <a:ea typeface="Helvetica Neue"/>
                <a:cs typeface="Helvetica Neue"/>
                <a:sym typeface="Helvetica Neue"/>
              </a:rPr>
              <a:t>running, and managing </a:t>
            </a:r>
            <a:r>
              <a:rPr sz="1400" b="1" dirty="0" smtClean="0">
                <a:latin typeface="Helvetica Neue"/>
                <a:ea typeface="Helvetica Neue"/>
                <a:cs typeface="Helvetica Neue"/>
                <a:sym typeface="Helvetica Neue"/>
              </a:rPr>
              <a:t>applications</a:t>
            </a:r>
            <a:r>
              <a:rPr lang="ga-IE" sz="1400" b="1" dirty="0" smtClean="0">
                <a:latin typeface="Helvetica Neue"/>
                <a:ea typeface="Helvetica Neue"/>
                <a:cs typeface="Helvetica Neue"/>
                <a:sym typeface="Helvetica Neue"/>
              </a:rPr>
              <a:t>, </a:t>
            </a:r>
            <a:r>
              <a:rPr lang="ga-IE" sz="1400" dirty="0" smtClean="0">
                <a:latin typeface="Helvetica Neue"/>
                <a:ea typeface="Helvetica Neue"/>
                <a:cs typeface="Helvetica Neue"/>
                <a:sym typeface="Helvetica Neue"/>
              </a:rPr>
              <a:t>available as Dedicated or Local</a:t>
            </a:r>
            <a:endParaRPr sz="1400" dirty="0">
              <a:latin typeface="Helvetica Neue"/>
              <a:ea typeface="Helvetica Neue"/>
              <a:cs typeface="Helvetica Neue"/>
              <a:sym typeface="Helvetica Neue"/>
            </a:endParaRPr>
          </a:p>
        </p:txBody>
      </p:sp>
      <p:sp>
        <p:nvSpPr>
          <p:cNvPr id="426" name="Shape 426"/>
          <p:cNvSpPr/>
          <p:nvPr/>
        </p:nvSpPr>
        <p:spPr>
          <a:xfrm>
            <a:off x="277140" y="1600579"/>
            <a:ext cx="3030190"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Dedicatd to you</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A single tenancy envoirnment that is dedicated to you – allowing you to satisfy regulatory and legal compliance</a:t>
            </a:r>
            <a:endParaRPr sz="1300" dirty="0">
              <a:latin typeface="Helvetica Neue Light"/>
              <a:ea typeface="Helvetica Neue Light"/>
              <a:cs typeface="Helvetica Neue Light"/>
              <a:sym typeface="Helvetica Neue Light"/>
            </a:endParaRPr>
          </a:p>
        </p:txBody>
      </p:sp>
      <p:sp>
        <p:nvSpPr>
          <p:cNvPr id="427" name="Shape 427"/>
          <p:cNvSpPr/>
          <p:nvPr/>
        </p:nvSpPr>
        <p:spPr>
          <a:xfrm>
            <a:off x="277142" y="2768871"/>
            <a:ext cx="3030189"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Focus on App’s – Not Iron</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Focus on building customer applications and services. IBM manages the platform and your dedicated service </a:t>
            </a:r>
            <a:endParaRPr sz="1300" dirty="0">
              <a:latin typeface="Helvetica Neue Light"/>
              <a:ea typeface="Helvetica Neue Light"/>
              <a:cs typeface="Helvetica Neue Light"/>
              <a:sym typeface="Helvetica Neue Light"/>
            </a:endParaRPr>
          </a:p>
        </p:txBody>
      </p:sp>
      <p:sp>
        <p:nvSpPr>
          <p:cNvPr id="428" name="Shape 428"/>
          <p:cNvSpPr/>
          <p:nvPr/>
        </p:nvSpPr>
        <p:spPr>
          <a:xfrm>
            <a:off x="277141" y="3961045"/>
            <a:ext cx="3030188"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Global Locations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Bringing you closer to your user with dedicated living in any SoftLayer data center around the globe</a:t>
            </a:r>
            <a:endParaRPr sz="1300" dirty="0">
              <a:latin typeface="Helvetica Neue Light"/>
              <a:ea typeface="Helvetica Neue Light"/>
              <a:cs typeface="Helvetica Neue Light"/>
              <a:sym typeface="Helvetica Neue Light"/>
            </a:endParaRPr>
          </a:p>
        </p:txBody>
      </p:sp>
      <p:pic>
        <p:nvPicPr>
          <p:cNvPr id="439" name="bluemix-env-graphic4.png"/>
          <p:cNvPicPr/>
          <p:nvPr/>
        </p:nvPicPr>
        <p:blipFill>
          <a:blip r:embed="rId3">
            <a:extLst/>
          </a:blip>
          <a:srcRect t="38" b="38"/>
          <a:stretch>
            <a:fillRect/>
          </a:stretch>
        </p:blipFill>
        <p:spPr>
          <a:xfrm>
            <a:off x="3524401" y="1312510"/>
            <a:ext cx="2025031" cy="1202624"/>
          </a:xfrm>
          <a:prstGeom prst="rect">
            <a:avLst/>
          </a:prstGeom>
          <a:ln w="12700" cap="flat">
            <a:noFill/>
            <a:miter lim="400000"/>
          </a:ln>
          <a:effectLst/>
        </p:spPr>
      </p:pic>
      <p:sp>
        <p:nvSpPr>
          <p:cNvPr id="46" name="Title 1"/>
          <p:cNvSpPr txBox="1">
            <a:spLocks/>
          </p:cNvSpPr>
          <p:nvPr/>
        </p:nvSpPr>
        <p:spPr>
          <a:xfrm>
            <a:off x="262633"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smtClean="0">
                <a:solidFill>
                  <a:schemeClr val="accent3">
                    <a:lumMod val="75000"/>
                  </a:schemeClr>
                </a:solidFill>
              </a:rPr>
              <a:t>Bluemix Dedicated</a:t>
            </a:r>
            <a:endParaRPr lang="en-US" sz="2000" u="sng" dirty="0">
              <a:solidFill>
                <a:schemeClr val="accent3">
                  <a:lumMod val="75000"/>
                </a:schemeClr>
              </a:solidFill>
            </a:endParaRPr>
          </a:p>
        </p:txBody>
      </p:sp>
      <p:sp>
        <p:nvSpPr>
          <p:cNvPr id="47" name="Shape 399"/>
          <p:cNvSpPr txBox="1">
            <a:spLocks/>
          </p:cNvSpPr>
          <p:nvPr/>
        </p:nvSpPr>
        <p:spPr>
          <a:xfrm>
            <a:off x="5577340" y="4869745"/>
            <a:ext cx="169736" cy="200918"/>
          </a:xfrm>
          <a:prstGeom prst="rect">
            <a:avLst/>
          </a:prstGeom>
          <a:extLst>
            <a:ext uri="{C572A759-6A51-4108-AA02-DFA0A04FC94B}">
              <ma14:wrappingTextBoxFlag xmlns:ma14="http://schemas.microsoft.com/office/mac/drawingml/2011/main" val="1"/>
            </a:ext>
          </a:extLst>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a:lstStyle>
          <a:p>
            <a:pPr>
              <a:defRPr>
                <a:solidFill>
                  <a:srgbClr val="000000"/>
                </a:solidFill>
              </a:defRPr>
            </a:pPr>
            <a:fld id="{86CB4B4D-7CA3-9044-876B-883B54F8677D}" type="slidenum">
              <a:rPr lang="en-US" smtClean="0">
                <a:solidFill>
                  <a:srgbClr val="A6AAA9"/>
                </a:solidFill>
              </a:rPr>
              <a:pPr>
                <a:defRPr>
                  <a:solidFill>
                    <a:srgbClr val="000000"/>
                  </a:solidFill>
                </a:defRPr>
              </a:pPr>
              <a:t>21</a:t>
            </a:fld>
            <a:endParaRPr lang="en-US">
              <a:solidFill>
                <a:srgbClr val="A6AAA9"/>
              </a:solidFill>
            </a:endParaRPr>
          </a:p>
        </p:txBody>
      </p:sp>
      <p:sp>
        <p:nvSpPr>
          <p:cNvPr id="48" name="Shape 426"/>
          <p:cNvSpPr/>
          <p:nvPr/>
        </p:nvSpPr>
        <p:spPr>
          <a:xfrm>
            <a:off x="5756072" y="1600579"/>
            <a:ext cx="3030190" cy="961212"/>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Deployment Choice</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Bluemix Local runs on either VMWare or OpenStack driven infrastructure.</a:t>
            </a:r>
          </a:p>
          <a:p>
            <a:pPr algn="l" defTabSz="286984">
              <a:defRPr sz="1800"/>
            </a:pPr>
            <a:endParaRPr sz="1300" dirty="0">
              <a:latin typeface="Helvetica Neue Light"/>
              <a:ea typeface="Helvetica Neue Light"/>
              <a:cs typeface="Helvetica Neue Light"/>
              <a:sym typeface="Helvetica Neue Light"/>
            </a:endParaRPr>
          </a:p>
        </p:txBody>
      </p:sp>
      <p:sp>
        <p:nvSpPr>
          <p:cNvPr id="49" name="Shape 427"/>
          <p:cNvSpPr/>
          <p:nvPr/>
        </p:nvSpPr>
        <p:spPr>
          <a:xfrm>
            <a:off x="5756074" y="2941468"/>
            <a:ext cx="3030189" cy="761157"/>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Portable Apps &amp; Services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Move workloads as performance requirements or regulation change </a:t>
            </a:r>
            <a:endParaRPr sz="1300" dirty="0">
              <a:latin typeface="Helvetica Neue Light"/>
              <a:ea typeface="Helvetica Neue Light"/>
              <a:cs typeface="Helvetica Neue Light"/>
              <a:sym typeface="Helvetica Neue Light"/>
            </a:endParaRPr>
          </a:p>
        </p:txBody>
      </p:sp>
      <p:sp>
        <p:nvSpPr>
          <p:cNvPr id="50" name="Shape 428"/>
          <p:cNvSpPr/>
          <p:nvPr/>
        </p:nvSpPr>
        <p:spPr>
          <a:xfrm>
            <a:off x="5756073" y="3909398"/>
            <a:ext cx="3030188" cy="1161267"/>
          </a:xfrm>
          <a:prstGeom prst="rect">
            <a:avLst/>
          </a:prstGeom>
          <a:solidFill>
            <a:srgbClr val="5592DA">
              <a:alpha val="6000"/>
            </a:srgbClr>
          </a:solidFill>
          <a:ln w="12700">
            <a:miter lim="400000"/>
          </a:ln>
          <a:extLst>
            <a:ext uri="{C572A759-6A51-4108-AA02-DFA0A04FC94B}">
              <ma14:wrappingTextBoxFlag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smtClean="0">
                <a:solidFill>
                  <a:srgbClr val="5592DA"/>
                </a:solidFill>
                <a:latin typeface="Helvetica Neue"/>
                <a:ea typeface="Helvetica Neue"/>
                <a:cs typeface="Helvetica Neue"/>
                <a:sym typeface="Helvetica Neue"/>
              </a:rPr>
              <a:t>We’re on call – 24/7</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smtClean="0">
                <a:latin typeface="Helvetica Neue Light"/>
                <a:ea typeface="Helvetica Neue Light"/>
                <a:cs typeface="Helvetica Neue Light"/>
                <a:sym typeface="Helvetica Neue Light"/>
              </a:rPr>
              <a:t>Experts are always on hand to solve your problems. Premium support options are available to meet your requirements</a:t>
            </a:r>
            <a:endParaRPr sz="1300" dirty="0">
              <a:latin typeface="Helvetica Neue Light"/>
              <a:ea typeface="Helvetica Neue Light"/>
              <a:cs typeface="Helvetica Neue Light"/>
              <a:sym typeface="Helvetica Neue Light"/>
            </a:endParaRPr>
          </a:p>
        </p:txBody>
      </p:sp>
      <p:sp>
        <p:nvSpPr>
          <p:cNvPr id="51" name="Title 1"/>
          <p:cNvSpPr txBox="1">
            <a:spLocks/>
          </p:cNvSpPr>
          <p:nvPr/>
        </p:nvSpPr>
        <p:spPr>
          <a:xfrm>
            <a:off x="5783430"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smtClean="0">
                <a:solidFill>
                  <a:schemeClr val="accent3">
                    <a:lumMod val="75000"/>
                  </a:schemeClr>
                </a:solidFill>
              </a:rPr>
              <a:t>Bluemix Local</a:t>
            </a:r>
            <a:endParaRPr lang="en-US" sz="2000" u="sng" dirty="0">
              <a:solidFill>
                <a:schemeClr val="accent3">
                  <a:lumMod val="75000"/>
                </a:schemeClr>
              </a:solidFill>
            </a:endParaRPr>
          </a:p>
        </p:txBody>
      </p:sp>
      <p:sp>
        <p:nvSpPr>
          <p:cNvPr id="3" name="TextBox 2"/>
          <p:cNvSpPr txBox="1"/>
          <p:nvPr/>
        </p:nvSpPr>
        <p:spPr>
          <a:xfrm>
            <a:off x="7646382" y="2118339"/>
            <a:ext cx="1197764" cy="477054"/>
          </a:xfrm>
          <a:prstGeom prst="rect">
            <a:avLst/>
          </a:prstGeom>
          <a:noFill/>
        </p:spPr>
        <p:txBody>
          <a:bodyPr wrap="none" rtlCol="0">
            <a:spAutoFit/>
          </a:bodyPr>
          <a:lstStyle/>
          <a:p>
            <a:endParaRPr lang="en-US" dirty="0" smtClean="0"/>
          </a:p>
          <a:p>
            <a:r>
              <a:rPr lang="en-US" sz="700" dirty="0" smtClean="0"/>
              <a:t>*OpenStack coming soon</a:t>
            </a:r>
            <a:endParaRPr lang="en-US" sz="700" dirty="0"/>
          </a:p>
        </p:txBody>
      </p:sp>
      <p:grpSp>
        <p:nvGrpSpPr>
          <p:cNvPr id="53" name="Group 403"/>
          <p:cNvGrpSpPr/>
          <p:nvPr/>
        </p:nvGrpSpPr>
        <p:grpSpPr>
          <a:xfrm>
            <a:off x="4297052" y="2727244"/>
            <a:ext cx="395084" cy="357213"/>
            <a:chOff x="0" y="0"/>
            <a:chExt cx="561896" cy="497680"/>
          </a:xfrm>
        </p:grpSpPr>
        <p:pic>
          <p:nvPicPr>
            <p:cNvPr id="54" name="image84.png"/>
            <p:cNvPicPr/>
            <p:nvPr/>
          </p:nvPicPr>
          <p:blipFill>
            <a:blip r:embed="rId4">
              <a:extLst/>
            </a:blip>
            <a:stretch>
              <a:fillRect/>
            </a:stretch>
          </p:blipFill>
          <p:spPr>
            <a:xfrm>
              <a:off x="126668" y="94887"/>
              <a:ext cx="308561" cy="307906"/>
            </a:xfrm>
            <a:prstGeom prst="rect">
              <a:avLst/>
            </a:prstGeom>
            <a:ln w="12700" cap="flat">
              <a:noFill/>
              <a:miter lim="400000"/>
            </a:ln>
            <a:effectLst/>
          </p:spPr>
        </p:pic>
        <p:pic>
          <p:nvPicPr>
            <p:cNvPr id="55" name="hexagon.png"/>
            <p:cNvPicPr/>
            <p:nvPr/>
          </p:nvPicPr>
          <p:blipFill>
            <a:blip r:embed="rId5">
              <a:extLst/>
            </a:blip>
            <a:srcRect/>
            <a:stretch>
              <a:fillRect/>
            </a:stretch>
          </p:blipFill>
          <p:spPr>
            <a:xfrm>
              <a:off x="0" y="0"/>
              <a:ext cx="561897" cy="497681"/>
            </a:xfrm>
            <a:prstGeom prst="rect">
              <a:avLst/>
            </a:prstGeom>
            <a:ln w="12700" cap="flat">
              <a:noFill/>
              <a:miter lim="400000"/>
            </a:ln>
            <a:effectLst/>
          </p:spPr>
        </p:pic>
      </p:grpSp>
      <p:pic>
        <p:nvPicPr>
          <p:cNvPr id="5" name="Picture 4"/>
          <p:cNvPicPr>
            <a:picLocks noChangeAspect="1"/>
          </p:cNvPicPr>
          <p:nvPr/>
        </p:nvPicPr>
        <p:blipFill>
          <a:blip r:embed="rId6"/>
          <a:stretch>
            <a:fillRect/>
          </a:stretch>
        </p:blipFill>
        <p:spPr>
          <a:xfrm>
            <a:off x="4009200" y="4294091"/>
            <a:ext cx="1061660" cy="860321"/>
          </a:xfrm>
          <a:prstGeom prst="rect">
            <a:avLst/>
          </a:prstGeom>
        </p:spPr>
      </p:pic>
      <p:pic>
        <p:nvPicPr>
          <p:cNvPr id="6" name="Picture 5"/>
          <p:cNvPicPr>
            <a:picLocks noChangeAspect="1"/>
          </p:cNvPicPr>
          <p:nvPr/>
        </p:nvPicPr>
        <p:blipFill>
          <a:blip r:embed="rId7"/>
          <a:stretch>
            <a:fillRect/>
          </a:stretch>
        </p:blipFill>
        <p:spPr>
          <a:xfrm>
            <a:off x="4303994" y="3253841"/>
            <a:ext cx="395085" cy="395085"/>
          </a:xfrm>
          <a:prstGeom prst="rect">
            <a:avLst/>
          </a:prstGeom>
        </p:spPr>
      </p:pic>
      <p:pic>
        <p:nvPicPr>
          <p:cNvPr id="7" name="Picture 6" descr="Screen Shot 2015-09-23 at 20.29.1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054" y="3725890"/>
            <a:ext cx="402025" cy="420816"/>
          </a:xfrm>
          <a:prstGeom prst="rect">
            <a:avLst/>
          </a:prstGeom>
        </p:spPr>
      </p:pic>
      <p:sp>
        <p:nvSpPr>
          <p:cNvPr id="9" name="Rectangle 8"/>
          <p:cNvSpPr/>
          <p:nvPr/>
        </p:nvSpPr>
        <p:spPr>
          <a:xfrm>
            <a:off x="4352365" y="2971797"/>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89" name="Rectangle 88"/>
          <p:cNvSpPr/>
          <p:nvPr/>
        </p:nvSpPr>
        <p:spPr>
          <a:xfrm>
            <a:off x="4338807" y="2470887"/>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0" name="Rectangle 89"/>
          <p:cNvSpPr/>
          <p:nvPr/>
        </p:nvSpPr>
        <p:spPr>
          <a:xfrm>
            <a:off x="4359305" y="3464260"/>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1" name="Rectangle 90"/>
          <p:cNvSpPr/>
          <p:nvPr/>
        </p:nvSpPr>
        <p:spPr>
          <a:xfrm>
            <a:off x="4380125" y="4005412"/>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Tree>
    <p:extLst>
      <p:ext uri="{BB962C8B-B14F-4D97-AF65-F5344CB8AC3E}">
        <p14:creationId xmlns:p14="http://schemas.microsoft.com/office/powerpoint/2010/main" val="22888867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232175" y="137021"/>
            <a:ext cx="8271123" cy="1138536"/>
          </a:xfrm>
          <a:prstGeom prst="rect">
            <a:avLst/>
          </a:prstGeom>
        </p:spPr>
        <p:txBody>
          <a:bodyPr anchor="t"/>
          <a:lstStyle/>
          <a:p>
            <a:pPr lvl="0" algn="l">
              <a:defRPr sz="1800" b="0"/>
            </a:pPr>
            <a:r>
              <a:rPr lang="en-US" sz="2500" b="1" dirty="0" smtClean="0">
                <a:solidFill>
                  <a:srgbClr val="3366FF"/>
                </a:solidFill>
              </a:rPr>
              <a:t>Bluemix offers choice. </a:t>
            </a:r>
            <a:br>
              <a:rPr lang="en-US" sz="2500" b="1" dirty="0" smtClean="0">
                <a:solidFill>
                  <a:srgbClr val="3366FF"/>
                </a:solidFill>
              </a:rPr>
            </a:br>
            <a:r>
              <a:rPr lang="en-US" sz="2000" b="1" i="1" dirty="0" smtClean="0">
                <a:solidFill>
                  <a:srgbClr val="3366FF"/>
                </a:solidFill>
              </a:rPr>
              <a:t>What is the difference between the offerings?</a:t>
            </a:r>
            <a:endParaRPr sz="2000" b="1" i="1" dirty="0">
              <a:solidFill>
                <a:srgbClr val="3366FF"/>
              </a:solidFill>
            </a:endParaRPr>
          </a:p>
        </p:txBody>
      </p:sp>
      <p:sp>
        <p:nvSpPr>
          <p:cNvPr id="630" name="Shape 630"/>
          <p:cNvSpPr>
            <a:spLocks noGrp="1"/>
          </p:cNvSpPr>
          <p:nvPr>
            <p:ph type="sldNum" sz="quarter" idx="4294967295"/>
          </p:nvPr>
        </p:nvSpPr>
        <p:spPr>
          <a:xfrm>
            <a:off x="0" y="4926013"/>
            <a:ext cx="258763" cy="147637"/>
          </a:xfrm>
          <a:prstGeom prst="rect">
            <a:avLst/>
          </a:prstGeom>
          <a:extLst>
            <a:ext uri="{C572A759-6A51-4108-AA02-DFA0A04FC94B}">
              <ma14:wrappingTextBoxFlag xmlns:ma14="http://schemas.microsoft.com/office/mac/drawingml/2011/main" val="1"/>
            </a:ext>
          </a:extLst>
        </p:spPr>
        <p:txBody>
          <a:bodyPr wrap="square" lIns="57393" tIns="28694" rIns="57393" bIns="28694">
            <a:normAutofit fontScale="55000" lnSpcReduction="20000"/>
          </a:bodyPr>
          <a:lstStyle/>
          <a:p>
            <a:pPr lvl="0">
              <a:defRPr>
                <a:solidFill>
                  <a:srgbClr val="000000"/>
                </a:solidFill>
              </a:defRPr>
            </a:pPr>
            <a:fld id="{86CB4B4D-7CA3-9044-876B-883B54F8677D}" type="slidenum">
              <a:rPr>
                <a:solidFill>
                  <a:srgbClr val="A6AAA9"/>
                </a:solidFill>
              </a:rPr>
              <a:t>22</a:t>
            </a:fld>
            <a:endParaRPr>
              <a:solidFill>
                <a:srgbClr val="A6AAA9"/>
              </a:solidFill>
            </a:endParaRPr>
          </a:p>
        </p:txBody>
      </p:sp>
      <p:graphicFrame>
        <p:nvGraphicFramePr>
          <p:cNvPr id="631" name="Table 631"/>
          <p:cNvGraphicFramePr/>
          <p:nvPr>
            <p:extLst>
              <p:ext uri="{D42A27DB-BD31-4B8C-83A1-F6EECF244321}">
                <p14:modId xmlns:p14="http://schemas.microsoft.com/office/powerpoint/2010/main" val="125373900"/>
              </p:ext>
            </p:extLst>
          </p:nvPr>
        </p:nvGraphicFramePr>
        <p:xfrm>
          <a:off x="269867" y="1066147"/>
          <a:ext cx="8745535" cy="3456225"/>
        </p:xfrm>
        <a:graphic>
          <a:graphicData uri="http://schemas.openxmlformats.org/drawingml/2006/table">
            <a:tbl>
              <a:tblPr/>
              <a:tblGrid>
                <a:gridCol w="1980700"/>
                <a:gridCol w="1980700"/>
                <a:gridCol w="2588541"/>
                <a:gridCol w="2195594"/>
              </a:tblGrid>
              <a:tr h="327717">
                <a:tc>
                  <a:txBody>
                    <a:bodyPr/>
                    <a:lstStyle/>
                    <a:p>
                      <a:pPr lvl="0" defTabSz="914400">
                        <a:spcBef>
                          <a:spcPts val="800"/>
                        </a:spcBef>
                        <a:defRPr sz="1800" b="0" i="0"/>
                      </a:pPr>
                      <a:endParaRPr sz="900" dirty="0"/>
                    </a:p>
                  </a:txBody>
                  <a:tcPr marL="30881" marR="30881" marT="23161" marB="23161" anchor="ctr" horzOverflow="overflow">
                    <a:lnL w="12700">
                      <a:miter lim="400000"/>
                    </a:lnL>
                    <a:lnR w="12700">
                      <a:miter lim="400000"/>
                    </a:lnR>
                    <a:lnT w="12700">
                      <a:miter lim="400000"/>
                    </a:lnT>
                    <a:lnB w="12700">
                      <a:miter lim="400000"/>
                    </a:lnB>
                    <a:solidFill>
                      <a:srgbClr val="000000"/>
                    </a:solidFill>
                  </a:tcPr>
                </a:tc>
                <a:tc>
                  <a:txBody>
                    <a:bodyPr/>
                    <a:lstStyle/>
                    <a:p>
                      <a:pPr lvl="0" defTabSz="914400">
                        <a:spcBef>
                          <a:spcPts val="800"/>
                        </a:spcBef>
                        <a:defRPr sz="1800" b="0" i="0"/>
                      </a:pPr>
                      <a:r>
                        <a:rPr sz="1100" b="1">
                          <a:solidFill>
                            <a:srgbClr val="FFFFFF"/>
                          </a:solidFill>
                          <a:sym typeface="Helvetica"/>
                        </a:rPr>
                        <a:t>Public</a:t>
                      </a:r>
                    </a:p>
                  </a:txBody>
                  <a:tcPr marL="30881" marR="30881" marT="23161" marB="23161" anchor="ctr" horzOverflow="overflow">
                    <a:lnL w="12700">
                      <a:miter lim="400000"/>
                    </a:lnL>
                    <a:lnR w="12700">
                      <a:miter lim="400000"/>
                    </a:lnR>
                    <a:lnT w="12700">
                      <a:miter lim="400000"/>
                    </a:lnT>
                    <a:lnB w="12700">
                      <a:miter lim="400000"/>
                    </a:lnB>
                    <a:solidFill>
                      <a:srgbClr val="5592DA"/>
                    </a:solidFill>
                  </a:tcPr>
                </a:tc>
                <a:tc>
                  <a:txBody>
                    <a:bodyPr/>
                    <a:lstStyle/>
                    <a:p>
                      <a:pPr lvl="0" defTabSz="914400">
                        <a:spcBef>
                          <a:spcPts val="800"/>
                        </a:spcBef>
                        <a:defRPr sz="1800" b="0" i="0"/>
                      </a:pPr>
                      <a:r>
                        <a:rPr sz="1100" b="1">
                          <a:solidFill>
                            <a:srgbClr val="FFFFFF"/>
                          </a:solidFill>
                          <a:sym typeface="Helvetica"/>
                        </a:rPr>
                        <a:t>Dedicated</a:t>
                      </a:r>
                    </a:p>
                  </a:txBody>
                  <a:tcPr marL="30881" marR="30881" marT="23161" marB="23161" anchor="ctr" horzOverflow="overflow">
                    <a:lnL w="12700">
                      <a:miter lim="400000"/>
                    </a:lnL>
                    <a:lnR w="12700">
                      <a:miter lim="400000"/>
                    </a:lnR>
                    <a:lnT w="12700">
                      <a:miter lim="400000"/>
                    </a:lnT>
                    <a:lnB w="12700">
                      <a:miter lim="400000"/>
                    </a:lnB>
                    <a:solidFill>
                      <a:srgbClr val="4B83C6"/>
                    </a:solidFill>
                  </a:tcPr>
                </a:tc>
                <a:tc>
                  <a:txBody>
                    <a:bodyPr/>
                    <a:lstStyle/>
                    <a:p>
                      <a:pPr lvl="0" defTabSz="914400">
                        <a:spcBef>
                          <a:spcPts val="800"/>
                        </a:spcBef>
                        <a:defRPr sz="1800" b="0" i="0"/>
                      </a:pPr>
                      <a:r>
                        <a:rPr sz="1100" b="1" dirty="0">
                          <a:solidFill>
                            <a:srgbClr val="FFFFFF"/>
                          </a:solidFill>
                          <a:sym typeface="Helvetica"/>
                        </a:rPr>
                        <a:t>    Local  </a:t>
                      </a:r>
                      <a:r>
                        <a:rPr sz="1100" b="1" dirty="0" smtClean="0">
                          <a:solidFill>
                            <a:srgbClr val="FFFFFF"/>
                          </a:solidFill>
                          <a:sym typeface="Helvetica"/>
                        </a:rPr>
                        <a:t>                         </a:t>
                      </a:r>
                      <a:endParaRPr sz="1100" b="1" dirty="0">
                        <a:solidFill>
                          <a:srgbClr val="FFFFFF"/>
                        </a:solidFill>
                        <a:sym typeface="Helvetica"/>
                      </a:endParaRPr>
                    </a:p>
                  </a:txBody>
                  <a:tcPr marL="30881" marR="30881" marT="23161" marB="23161" anchor="ctr" horzOverflow="overflow">
                    <a:lnL w="12700">
                      <a:miter lim="400000"/>
                    </a:lnL>
                    <a:lnR w="12700">
                      <a:miter lim="400000"/>
                    </a:lnR>
                    <a:lnT w="12700">
                      <a:miter lim="400000"/>
                    </a:lnT>
                    <a:lnB w="12700">
                      <a:miter lim="400000"/>
                    </a:lnB>
                    <a:solidFill>
                      <a:srgbClr val="3C6AA1"/>
                    </a:solidFill>
                  </a:tcPr>
                </a:tc>
              </a:tr>
              <a:tr h="482818">
                <a:tc>
                  <a:txBody>
                    <a:bodyPr/>
                    <a:lstStyle/>
                    <a:p>
                      <a:pPr lvl="0" algn="l" defTabSz="914400">
                        <a:spcBef>
                          <a:spcPts val="600"/>
                        </a:spcBef>
                        <a:defRPr sz="1800" b="0" i="0"/>
                      </a:pPr>
                      <a:r>
                        <a:rPr sz="1100" b="1">
                          <a:latin typeface="+mj-lt"/>
                          <a:ea typeface="+mj-ea"/>
                          <a:cs typeface="+mj-cs"/>
                          <a:sym typeface="Helvetica Neue"/>
                        </a:rPr>
                        <a:t>Tenancy </a:t>
                      </a:r>
                    </a:p>
                  </a:txBody>
                  <a:tcPr marL="89297" marR="89297" marT="66973" marB="66973" anchor="ctr" horzOverflow="overflow">
                    <a:lnL w="12700">
                      <a:miter lim="400000"/>
                    </a:lnL>
                    <a:lnR w="12700">
                      <a:miter lim="400000"/>
                    </a:lnR>
                    <a:lnT w="12700">
                      <a:miter lim="400000"/>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Multi</a:t>
                      </a:r>
                    </a:p>
                  </a:txBody>
                  <a:tcPr marL="89297" marR="89297" marT="66973" marB="66973" anchor="ctr" horzOverflow="overflow">
                    <a:lnL w="12700">
                      <a:miter lim="400000"/>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indent="228600" algn="l" defTabSz="204785">
                        <a:spcBef>
                          <a:spcPts val="100"/>
                        </a:spcBef>
                        <a:defRPr sz="1800" b="0" i="0"/>
                      </a:pPr>
                      <a:r>
                        <a:rPr lang="ga-IE" sz="1100" dirty="0" smtClean="0">
                          <a:latin typeface="Helvetica Neue Light"/>
                          <a:ea typeface="Helvetica Neue Light"/>
                          <a:cs typeface="Helvetica Neue Light"/>
                          <a:sym typeface="Helvetica Neue Light"/>
                        </a:rPr>
                        <a:t>S</a:t>
                      </a:r>
                      <a:r>
                        <a:rPr sz="1100" dirty="0" smtClean="0">
                          <a:latin typeface="Helvetica Neue Light"/>
                          <a:ea typeface="Helvetica Neue Light"/>
                          <a:cs typeface="Helvetica Neue Light"/>
                          <a:sym typeface="Helvetica Neue Light"/>
                        </a:rPr>
                        <a:t>ingle</a:t>
                      </a:r>
                      <a:endParaRPr sz="1100" dirty="0">
                        <a:latin typeface="Helvetica Neue Light"/>
                        <a:ea typeface="Helvetica Neue Light"/>
                        <a:cs typeface="Helvetica Neue Light"/>
                        <a:sym typeface="Helvetica Neue Light"/>
                      </a:endParaRPr>
                    </a:p>
                  </a:txBody>
                  <a:tcPr marL="89297" marR="89297" marT="66973" marB="66973" anchor="ctr" horzOverflow="overflow">
                    <a:lnL w="12700">
                      <a:solidFill>
                        <a:srgbClr val="FFFFFF"/>
                      </a:solidFill>
                      <a:round/>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Single</a:t>
                      </a:r>
                    </a:p>
                  </a:txBody>
                  <a:tcPr marL="89297" marR="89297" marT="66973" marB="66973" anchor="ctr" horzOverflow="overflow">
                    <a:lnL w="12700">
                      <a:solidFill>
                        <a:srgbClr val="FFFFFF"/>
                      </a:solidFill>
                      <a:round/>
                    </a:lnL>
                    <a:lnR w="12700">
                      <a:miter lim="400000"/>
                    </a:lnR>
                    <a:lnT w="12700">
                      <a:miter lim="400000"/>
                    </a:lnT>
                    <a:lnB w="12700">
                      <a:solidFill>
                        <a:srgbClr val="FFFFFF"/>
                      </a:solidFill>
                      <a:round/>
                    </a:lnB>
                    <a:solidFill>
                      <a:srgbClr val="5592DA">
                        <a:alpha val="13000"/>
                      </a:srgbClr>
                    </a:solidFill>
                  </a:tcPr>
                </a:tc>
              </a:tr>
              <a:tr h="478856">
                <a:tc>
                  <a:txBody>
                    <a:bodyPr/>
                    <a:lstStyle/>
                    <a:p>
                      <a:pPr lvl="0" algn="l" defTabSz="914400">
                        <a:spcBef>
                          <a:spcPts val="600"/>
                        </a:spcBef>
                        <a:defRPr sz="1800" b="0" i="0"/>
                      </a:pPr>
                      <a:r>
                        <a:rPr sz="1100" b="1">
                          <a:latin typeface="+mj-lt"/>
                          <a:ea typeface="+mj-ea"/>
                          <a:cs typeface="+mj-cs"/>
                          <a:sym typeface="Helvetica Neue"/>
                        </a:rPr>
                        <a:t>Payments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Pay-Go &amp; Subscription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lnSpc>
                          <a:spcPct val="90000"/>
                        </a:lnSpc>
                        <a:spcBef>
                          <a:spcPts val="7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552086">
                <a:tc>
                  <a:txBody>
                    <a:bodyPr/>
                    <a:lstStyle/>
                    <a:p>
                      <a:pPr lvl="0" algn="l" defTabSz="914400">
                        <a:spcBef>
                          <a:spcPts val="600"/>
                        </a:spcBef>
                        <a:defRPr sz="1800" b="0" i="0"/>
                      </a:pPr>
                      <a:r>
                        <a:rPr sz="1100" b="1">
                          <a:latin typeface="+mj-lt"/>
                          <a:ea typeface="+mj-ea"/>
                          <a:cs typeface="+mj-cs"/>
                          <a:sym typeface="Helvetica Neue"/>
                        </a:rPr>
                        <a:t>Infrastructure</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IBM Provided</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IBM Provided</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Customer Provided</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Provisioning</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Instant</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2 weeks*</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Customer Dependent</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IaaS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Openstack or VMWare</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Dallas &amp; </a:t>
                      </a:r>
                      <a:r>
                        <a:rPr sz="1100" dirty="0" smtClean="0">
                          <a:latin typeface="Helvetica Neue Light"/>
                          <a:ea typeface="Helvetica Neue Light"/>
                          <a:cs typeface="Helvetica Neue Light"/>
                          <a:sym typeface="Helvetica Neue Light"/>
                        </a:rPr>
                        <a:t>London</a:t>
                      </a:r>
                      <a:r>
                        <a:rPr lang="en-US" sz="1100" dirty="0" smtClean="0">
                          <a:latin typeface="Helvetica Neue Light"/>
                          <a:ea typeface="Helvetica Neue Light"/>
                          <a:cs typeface="Helvetica Neue Light"/>
                          <a:sym typeface="Helvetica Neue Light"/>
                        </a:rPr>
                        <a:t> &amp; Sydney</a:t>
                      </a:r>
                      <a:endParaRPr sz="1100" dirty="0">
                        <a:latin typeface="Helvetica Neue Light"/>
                        <a:ea typeface="Helvetica Neue Light"/>
                        <a:cs typeface="Helvetica Neue Light"/>
                        <a:sym typeface="Helvetica Neue Light"/>
                      </a:endParaRP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Any Location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NA</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tr>
              <a:tr h="403687">
                <a:tc>
                  <a:txBody>
                    <a:bodyPr/>
                    <a:lstStyle/>
                    <a:p>
                      <a:pPr lvl="0" algn="l" defTabSz="914400">
                        <a:spcBef>
                          <a:spcPts val="600"/>
                        </a:spcBef>
                        <a:defRPr sz="1800" b="0" i="0"/>
                      </a:pPr>
                      <a:r>
                        <a:rPr sz="1100" b="1">
                          <a:latin typeface="+mj-lt"/>
                          <a:ea typeface="+mj-ea"/>
                          <a:cs typeface="+mj-cs"/>
                          <a:sym typeface="Helvetica Neue"/>
                        </a:rPr>
                        <a:t>Catalog</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Public</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Syndicated</a:t>
                      </a:r>
                    </a:p>
                  </a:txBody>
                  <a:tcPr marL="89297" marR="89297" marT="66973" marB="66973" anchor="ctr" horzOverflow="overflow">
                    <a:lnL w="12700">
                      <a:miter lim="400000"/>
                    </a:lnL>
                    <a:lnR w="12700">
                      <a:solidFill>
                        <a:srgbClr val="FFFFFF"/>
                      </a:solidFill>
                      <a:round/>
                    </a:lnR>
                    <a:lnT w="12700">
                      <a:solidFill>
                        <a:srgbClr val="FFFFFF"/>
                      </a:solidFill>
                      <a:round/>
                    </a:lnT>
                    <a:lnB w="12700">
                      <a:miter lim="400000"/>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Syndicated</a:t>
                      </a:r>
                    </a:p>
                  </a:txBody>
                  <a:tcPr marL="89297" marR="89297" marT="66973" marB="66973" anchor="ctr" horzOverflow="overflow">
                    <a:lnL w="12700">
                      <a:solidFill>
                        <a:srgbClr val="FFFFFF"/>
                      </a:solidFill>
                      <a:round/>
                    </a:lnL>
                    <a:lnR w="12700">
                      <a:miter lim="400000"/>
                    </a:lnR>
                    <a:lnT w="12700">
                      <a:solidFill>
                        <a:srgbClr val="FFFFFF"/>
                      </a:solidFill>
                      <a:round/>
                    </a:lnT>
                    <a:lnB w="12700">
                      <a:miter lim="400000"/>
                    </a:lnB>
                    <a:solidFill>
                      <a:srgbClr val="5592DA">
                        <a:alpha val="13000"/>
                      </a:srgbClr>
                    </a:solidFill>
                  </a:tcPr>
                </a:tc>
              </a:tr>
            </a:tbl>
          </a:graphicData>
        </a:graphic>
      </p:graphicFrame>
      <p:sp>
        <p:nvSpPr>
          <p:cNvPr id="632" name="Shape 632"/>
          <p:cNvSpPr/>
          <p:nvPr/>
        </p:nvSpPr>
        <p:spPr>
          <a:xfrm>
            <a:off x="5161242" y="4787788"/>
            <a:ext cx="3854158" cy="16158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defRPr sz="2800">
                <a:latin typeface="HelvNeue Light for IBM"/>
                <a:ea typeface="HelvNeue Light for IBM"/>
                <a:cs typeface="HelvNeue Light for IBM"/>
                <a:sym typeface="HelvNeue Light for IBM"/>
              </a:defRPr>
            </a:lvl1pPr>
          </a:lstStyle>
          <a:p>
            <a:pPr lvl="0">
              <a:defRPr sz="1800"/>
            </a:pPr>
            <a:r>
              <a:rPr sz="1050" dirty="0"/>
              <a:t>*Typically limited by customer network and security configuration</a:t>
            </a:r>
          </a:p>
        </p:txBody>
      </p:sp>
    </p:spTree>
    <p:extLst>
      <p:ext uri="{BB962C8B-B14F-4D97-AF65-F5344CB8AC3E}">
        <p14:creationId xmlns:p14="http://schemas.microsoft.com/office/powerpoint/2010/main" val="394815167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06" y="208115"/>
            <a:ext cx="8170334" cy="358502"/>
          </a:xfrm>
        </p:spPr>
        <p:txBody>
          <a:bodyPr>
            <a:normAutofit fontScale="90000"/>
          </a:bodyPr>
          <a:lstStyle/>
          <a:p>
            <a:r>
              <a:rPr lang="en-US" dirty="0" smtClean="0">
                <a:solidFill>
                  <a:srgbClr val="4F81BD"/>
                </a:solidFill>
              </a:rPr>
              <a:t>Who manages what</a:t>
            </a:r>
            <a:endParaRPr lang="en-US" dirty="0">
              <a:solidFill>
                <a:srgbClr val="4F81BD"/>
              </a:solidFill>
            </a:endParaRPr>
          </a:p>
        </p:txBody>
      </p:sp>
      <p:graphicFrame>
        <p:nvGraphicFramePr>
          <p:cNvPr id="6" name="Table 701"/>
          <p:cNvGraphicFramePr/>
          <p:nvPr>
            <p:extLst>
              <p:ext uri="{D42A27DB-BD31-4B8C-83A1-F6EECF244321}">
                <p14:modId xmlns:p14="http://schemas.microsoft.com/office/powerpoint/2010/main" val="388467910"/>
              </p:ext>
            </p:extLst>
          </p:nvPr>
        </p:nvGraphicFramePr>
        <p:xfrm>
          <a:off x="668360" y="832168"/>
          <a:ext cx="7909379" cy="3997417"/>
        </p:xfrm>
        <a:graphic>
          <a:graphicData uri="http://schemas.openxmlformats.org/drawingml/2006/table">
            <a:tbl>
              <a:tblPr firstRow="1" bandRow="1">
                <a:tableStyleId>{4C3C2611-4C71-4FC5-86AE-919BDF0F9419}</a:tableStyleId>
              </a:tblPr>
              <a:tblGrid>
                <a:gridCol w="1127705"/>
                <a:gridCol w="3329632"/>
                <a:gridCol w="3452042"/>
              </a:tblGrid>
              <a:tr h="274982">
                <a:tc>
                  <a:txBody>
                    <a:bodyPr/>
                    <a:lstStyle/>
                    <a:p>
                      <a:pPr lvl="0">
                        <a:defRPr sz="1800" b="0">
                          <a:solidFill>
                            <a:srgbClr val="000000"/>
                          </a:solidFill>
                        </a:defRPr>
                      </a:pPr>
                      <a:r>
                        <a:rPr sz="1000" b="1" i="1">
                          <a:solidFill>
                            <a:srgbClr val="FFFFFF"/>
                          </a:solidFill>
                          <a:sym typeface="Helvetica"/>
                        </a:rPr>
                        <a:t>Area</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c>
                  <a:txBody>
                    <a:bodyPr/>
                    <a:lstStyle/>
                    <a:p>
                      <a:pPr lvl="0">
                        <a:defRPr sz="1800" b="0">
                          <a:solidFill>
                            <a:srgbClr val="000000"/>
                          </a:solidFill>
                        </a:defRPr>
                      </a:pPr>
                      <a:r>
                        <a:rPr sz="1000" b="1" i="1">
                          <a:solidFill>
                            <a:srgbClr val="FFFFFF"/>
                          </a:solidFill>
                          <a:sym typeface="Helvetica"/>
                        </a:rPr>
                        <a:t>IBM Responsibility</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c>
                  <a:txBody>
                    <a:bodyPr/>
                    <a:lstStyle/>
                    <a:p>
                      <a:pPr lvl="0">
                        <a:defRPr sz="1800" b="0">
                          <a:solidFill>
                            <a:srgbClr val="000000"/>
                          </a:solidFill>
                        </a:defRPr>
                      </a:pPr>
                      <a:r>
                        <a:rPr sz="1000" b="1" i="1">
                          <a:solidFill>
                            <a:srgbClr val="FFFFFF"/>
                          </a:solidFill>
                          <a:sym typeface="Helvetica"/>
                        </a:rPr>
                        <a:t>Customer Responsibility</a:t>
                      </a:r>
                    </a:p>
                  </a:txBody>
                  <a:tcPr marL="89297" marR="89297" marT="89297" marB="89297" horzOverflow="overflow">
                    <a:lnL w="12700">
                      <a:solidFill>
                        <a:srgbClr val="FFFFFF"/>
                      </a:solidFill>
                    </a:lnL>
                    <a:lnR w="12700">
                      <a:solidFill>
                        <a:srgbClr val="FFFFFF"/>
                      </a:solidFill>
                    </a:lnR>
                    <a:lnT w="12700">
                      <a:solidFill>
                        <a:srgbClr val="FFFFFF"/>
                      </a:solidFill>
                    </a:lnT>
                    <a:lnB w="38100">
                      <a:solidFill>
                        <a:srgbClr val="FFFFFF"/>
                      </a:solidFill>
                    </a:lnB>
                    <a:solidFill>
                      <a:srgbClr val="0365C0"/>
                    </a:solidFill>
                  </a:tcPr>
                </a:tc>
              </a:tr>
              <a:tr h="771173">
                <a:tc>
                  <a:txBody>
                    <a:bodyPr/>
                    <a:lstStyle/>
                    <a:p>
                      <a:pPr lvl="0" algn="l">
                        <a:defRPr sz="1800" b="0" i="0"/>
                      </a:pPr>
                      <a:r>
                        <a:rPr sz="800" dirty="0">
                          <a:sym typeface="Helvetica"/>
                        </a:rPr>
                        <a:t>Platform Management</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c>
                  <a:txBody>
                    <a:bodyPr/>
                    <a:lstStyle/>
                    <a:p>
                      <a:pPr lvl="0" algn="l">
                        <a:defRPr sz="1800" b="0" i="0"/>
                      </a:pPr>
                      <a:r>
                        <a:rPr sz="800">
                          <a:sym typeface="Helvetica"/>
                        </a:rPr>
                        <a:t>Manage the Platform layer</a:t>
                      </a:r>
                    </a:p>
                    <a:p>
                      <a:pPr marL="191246" lvl="0" indent="-191246" algn="l">
                        <a:buSzPct val="100000"/>
                        <a:buFont typeface="Helvetica"/>
                        <a:buChar char="•"/>
                        <a:defRPr sz="1800" b="0" i="0"/>
                      </a:pPr>
                      <a:r>
                        <a:rPr sz="800">
                          <a:sym typeface="Helvetica"/>
                        </a:rPr>
                        <a:t>Platform Installation and Configuration</a:t>
                      </a:r>
                    </a:p>
                    <a:p>
                      <a:pPr marL="191246" lvl="0" indent="-191246" algn="l">
                        <a:buSzPct val="100000"/>
                        <a:buFont typeface="Helvetica"/>
                        <a:buChar char="•"/>
                        <a:defRPr sz="1800" b="0" i="0"/>
                      </a:pPr>
                      <a:r>
                        <a:rPr sz="800">
                          <a:sym typeface="Helvetica"/>
                        </a:rPr>
                        <a:t>Manage Updates and Security Fixes</a:t>
                      </a:r>
                    </a:p>
                    <a:p>
                      <a:pPr marL="191246" lvl="0" indent="-191246" algn="l">
                        <a:buSzPct val="100000"/>
                        <a:buFont typeface="Helvetica"/>
                        <a:buChar char="•"/>
                        <a:defRPr sz="1800" b="0" i="0"/>
                      </a:pPr>
                      <a:r>
                        <a:rPr sz="800">
                          <a:sym typeface="Helvetica"/>
                        </a:rPr>
                        <a:t>Help Customer Manage Capacity</a:t>
                      </a:r>
                    </a:p>
                    <a:p>
                      <a:pPr marL="191246" lvl="0" indent="-191246" algn="l">
                        <a:buSzPct val="100000"/>
                        <a:buFont typeface="Helvetica"/>
                        <a:buChar char="•"/>
                        <a:defRPr sz="1800" b="0" i="0"/>
                      </a:pPr>
                      <a:r>
                        <a:rPr sz="800">
                          <a:sym typeface="Helvetica"/>
                        </a:rPr>
                        <a:t>Install additional Services/Features</a:t>
                      </a:r>
                    </a:p>
                    <a:p>
                      <a:pPr marL="191246" lvl="0" indent="-191246" algn="l">
                        <a:buSzPct val="100000"/>
                        <a:buFont typeface="Helvetica"/>
                        <a:buChar char="•"/>
                        <a:defRPr sz="1800" b="0" i="0"/>
                      </a:pPr>
                      <a:r>
                        <a:rPr sz="800">
                          <a:sym typeface="Helvetica"/>
                        </a:rPr>
                        <a:t>Backup and Restore</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c>
                  <a:txBody>
                    <a:bodyPr/>
                    <a:lstStyle/>
                    <a:p>
                      <a:pPr lvl="0" algn="l">
                        <a:defRPr sz="1800" b="0" i="0"/>
                      </a:pPr>
                      <a:r>
                        <a:rPr sz="800">
                          <a:sym typeface="Helvetica"/>
                        </a:rPr>
                        <a:t>Manage the IaaS layer</a:t>
                      </a:r>
                    </a:p>
                    <a:p>
                      <a:pPr marL="142596" lvl="0" indent="-142596" algn="l">
                        <a:buSzPct val="100000"/>
                        <a:buFont typeface="Helvetica"/>
                        <a:buChar char="•"/>
                        <a:defRPr sz="1800" b="0" i="0"/>
                      </a:pPr>
                      <a:r>
                        <a:rPr sz="800">
                          <a:sym typeface="Helvetica"/>
                        </a:rPr>
                        <a:t>Manage select Platform capabilities via the Administration Console</a:t>
                      </a:r>
                    </a:p>
                    <a:p>
                      <a:pPr marL="142596" lvl="0" indent="-142596" algn="l">
                        <a:buSzPct val="100000"/>
                        <a:buFont typeface="Helvetica"/>
                        <a:buChar char="•"/>
                        <a:defRPr sz="1800" b="0" i="0"/>
                      </a:pPr>
                      <a:r>
                        <a:rPr sz="800">
                          <a:sym typeface="Helvetica"/>
                        </a:rPr>
                        <a:t>Manage Catalog (add/remove services and runtimes for their orgs)</a:t>
                      </a:r>
                    </a:p>
                    <a:p>
                      <a:pPr marL="142596" lvl="0" indent="-142596" algn="l">
                        <a:buSzPct val="100000"/>
                        <a:buFont typeface="Helvetica"/>
                        <a:buChar char="•"/>
                        <a:defRPr sz="1800" b="0" i="0"/>
                      </a:pPr>
                      <a:r>
                        <a:rPr sz="800">
                          <a:sym typeface="Helvetica"/>
                        </a:rPr>
                        <a:t>Monitor Environment</a:t>
                      </a:r>
                    </a:p>
                  </a:txBody>
                  <a:tcPr marL="89297" marR="89297" marT="89297" marB="89297"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2E8"/>
                    </a:solidFill>
                  </a:tcPr>
                </a:tc>
              </a:tr>
              <a:tr h="377495">
                <a:tc>
                  <a:txBody>
                    <a:bodyPr/>
                    <a:lstStyle/>
                    <a:p>
                      <a:pPr lvl="0" algn="l">
                        <a:defRPr sz="1800" b="0" i="0"/>
                      </a:pPr>
                      <a:r>
                        <a:rPr sz="800">
                          <a:sym typeface="Helvetica"/>
                        </a:rPr>
                        <a:t>User Management</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lvl="0" algn="l">
                        <a:defRPr sz="1800" b="0" i="0"/>
                      </a:pPr>
                      <a:endParaRPr sz="900"/>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Manage Users via LDAP</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r h="771173">
                <a:tc>
                  <a:txBody>
                    <a:bodyPr/>
                    <a:lstStyle/>
                    <a:p>
                      <a:pPr lvl="0" algn="l">
                        <a:defRPr sz="1800" b="0" i="0"/>
                      </a:pPr>
                      <a:r>
                        <a:rPr sz="800">
                          <a:sym typeface="Helvetica"/>
                        </a:rPr>
                        <a:t>Platform Updates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dirty="0">
                          <a:sym typeface="Helvetica"/>
                        </a:rPr>
                        <a:t>Ensure highest quality experience by fully testing new features, updates and fixes and validate in Bluemix Public</a:t>
                      </a:r>
                    </a:p>
                    <a:p>
                      <a:pPr marL="203200" lvl="0" indent="-203200" algn="l">
                        <a:buSzPct val="100000"/>
                        <a:buFont typeface="Helvetica"/>
                        <a:buChar char="•"/>
                        <a:defRPr sz="1800" b="0" i="0"/>
                      </a:pPr>
                      <a:r>
                        <a:rPr sz="800" dirty="0">
                          <a:sym typeface="Helvetica"/>
                        </a:rPr>
                        <a:t>Publish updates within 3 weeks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a:sym typeface="Helvetica"/>
                        </a:rPr>
                        <a:t>For non-critical updates, customers select a day within a 21 day window for the update to be applied</a:t>
                      </a:r>
                    </a:p>
                    <a:p>
                      <a:pPr marL="203200" lvl="0" indent="-203200" algn="l">
                        <a:buSzPct val="100000"/>
                        <a:buFont typeface="Helvetica"/>
                        <a:buChar char="•"/>
                        <a:defRPr sz="1800" b="0" i="0"/>
                      </a:pPr>
                      <a:r>
                        <a:rPr sz="800">
                          <a:sym typeface="Helvetica"/>
                        </a:rPr>
                        <a:t>If the customer does not select a date, the update will be applied at the end of the window</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r>
              <a:tr h="452236">
                <a:tc>
                  <a:txBody>
                    <a:bodyPr/>
                    <a:lstStyle/>
                    <a:p>
                      <a:pPr lvl="0" algn="l">
                        <a:defRPr sz="1800" b="0" i="0"/>
                      </a:pPr>
                      <a:r>
                        <a:rPr sz="800">
                          <a:sym typeface="Helvetica"/>
                        </a:rPr>
                        <a:t>Security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Monitor Platform Security</a:t>
                      </a:r>
                    </a:p>
                    <a:p>
                      <a:pPr marL="203200" lvl="0" indent="-203200" algn="l">
                        <a:buSzPct val="100000"/>
                        <a:buFont typeface="Helvetica"/>
                        <a:buChar char="•"/>
                        <a:defRPr sz="1800" b="0" i="0"/>
                      </a:pPr>
                      <a:r>
                        <a:rPr sz="800">
                          <a:sym typeface="Helvetica"/>
                        </a:rPr>
                        <a:t>Identify and fix vulnerabilities</a:t>
                      </a:r>
                    </a:p>
                    <a:p>
                      <a:pPr marL="203200" lvl="0" indent="-203200" algn="l">
                        <a:buSzPct val="100000"/>
                        <a:buFont typeface="Helvetica"/>
                        <a:buChar char="•"/>
                        <a:defRPr sz="1800" b="0" i="0"/>
                      </a:pPr>
                      <a:r>
                        <a:rPr sz="800">
                          <a:sym typeface="Helvetica"/>
                        </a:rPr>
                        <a:t>Clear Communication with Customer</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203200" lvl="0" indent="-203200" algn="l">
                        <a:buSzPct val="100000"/>
                        <a:buFont typeface="Helvetica"/>
                        <a:buChar char="•"/>
                        <a:defRPr sz="1800" b="0" i="0"/>
                      </a:pPr>
                      <a:r>
                        <a:rPr sz="800">
                          <a:sym typeface="Helvetica"/>
                        </a:rPr>
                        <a:t>Review security and audit logs</a:t>
                      </a:r>
                    </a:p>
                    <a:p>
                      <a:pPr marL="203200" lvl="0" indent="-203200" algn="l">
                        <a:buSzPct val="100000"/>
                        <a:buFont typeface="Helvetica"/>
                        <a:buChar char="•"/>
                        <a:defRPr sz="1800" b="0" i="0"/>
                      </a:pPr>
                      <a:r>
                        <a:rPr sz="800">
                          <a:sym typeface="Helvetica"/>
                        </a:rPr>
                        <a:t>Manage Firewalls and IaaS security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r h="452236">
                <a:tc>
                  <a:txBody>
                    <a:bodyPr/>
                    <a:lstStyle/>
                    <a:p>
                      <a:pPr lvl="0" algn="l">
                        <a:defRPr sz="1800" b="0" i="0"/>
                      </a:pPr>
                      <a:r>
                        <a:rPr sz="800" dirty="0">
                          <a:sym typeface="Helvetica"/>
                        </a:rPr>
                        <a:t>Capacity Management</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dirty="0">
                          <a:sym typeface="Helvetica"/>
                        </a:rPr>
                        <a:t>Provide usage reports and projections</a:t>
                      </a:r>
                    </a:p>
                    <a:p>
                      <a:pPr marL="203200" lvl="0" indent="-203200" algn="l">
                        <a:buSzPct val="100000"/>
                        <a:buFont typeface="Helvetica"/>
                        <a:buChar char="•"/>
                        <a:defRPr sz="1800" b="0" i="0"/>
                      </a:pPr>
                      <a:r>
                        <a:rPr sz="800" dirty="0">
                          <a:sym typeface="Helvetica"/>
                        </a:rPr>
                        <a:t>Provision or de-provision capacity at the Platform level based on customer requests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c>
                  <a:txBody>
                    <a:bodyPr/>
                    <a:lstStyle/>
                    <a:p>
                      <a:pPr marL="203200" lvl="0" indent="-203200" algn="l">
                        <a:buSzPct val="100000"/>
                        <a:buFont typeface="Helvetica"/>
                        <a:buChar char="•"/>
                        <a:defRPr sz="1800" b="0" i="0"/>
                      </a:pPr>
                      <a:r>
                        <a:rPr sz="800">
                          <a:sym typeface="Helvetica"/>
                        </a:rPr>
                        <a:t>Track usage and project future growth</a:t>
                      </a:r>
                    </a:p>
                    <a:p>
                      <a:pPr marL="203200" lvl="0" indent="-203200" algn="l">
                        <a:buSzPct val="100000"/>
                        <a:buFont typeface="Helvetica"/>
                        <a:buChar char="•"/>
                        <a:defRPr sz="1800" b="0" i="0"/>
                      </a:pPr>
                      <a:r>
                        <a:rPr sz="800">
                          <a:sym typeface="Helvetica"/>
                        </a:rPr>
                        <a:t>Manage IaaS Capacity</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2E8"/>
                    </a:solidFill>
                  </a:tcPr>
                </a:tc>
              </a:tr>
              <a:tr h="518933">
                <a:tc>
                  <a:txBody>
                    <a:bodyPr/>
                    <a:lstStyle/>
                    <a:p>
                      <a:pPr lvl="0" algn="l">
                        <a:defRPr sz="1800" b="0" i="0"/>
                      </a:pPr>
                      <a:r>
                        <a:rPr sz="800">
                          <a:sym typeface="Helvetica"/>
                        </a:rPr>
                        <a:t>Problem Resolution</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191246" lvl="0" indent="-191246" algn="l">
                        <a:buSzPct val="100000"/>
                        <a:buFont typeface="Helvetica"/>
                        <a:buChar char="•"/>
                        <a:defRPr sz="1800" b="0" i="0"/>
                      </a:pPr>
                      <a:r>
                        <a:rPr sz="800">
                          <a:sym typeface="Helvetica"/>
                        </a:rPr>
                        <a:t>Proactive Monitoring, Troubleshooting and Problem resolution of PaaS and IBM provided services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c>
                  <a:txBody>
                    <a:bodyPr/>
                    <a:lstStyle/>
                    <a:p>
                      <a:pPr marL="191246" lvl="0" indent="-191246" algn="l">
                        <a:buSzPct val="100000"/>
                        <a:buFont typeface="Helvetica"/>
                        <a:buChar char="•"/>
                        <a:defRPr sz="1800" b="0" i="0"/>
                      </a:pPr>
                      <a:r>
                        <a:rPr sz="800" dirty="0">
                          <a:sym typeface="Helvetica"/>
                        </a:rPr>
                        <a:t>Proactive Monitoring, Troubleshooting and Problem resolution of IaaS, Networking, and customer services and applications</a:t>
                      </a:r>
                    </a:p>
                  </a:txBody>
                  <a:tcPr marL="89297" marR="89297" marT="89297" marB="89297"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AF4"/>
                    </a:solidFill>
                  </a:tcPr>
                </a:tc>
              </a:tr>
            </a:tbl>
          </a:graphicData>
        </a:graphic>
      </p:graphicFrame>
    </p:spTree>
    <p:extLst>
      <p:ext uri="{BB962C8B-B14F-4D97-AF65-F5344CB8AC3E}">
        <p14:creationId xmlns:p14="http://schemas.microsoft.com/office/powerpoint/2010/main" val="413590258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p:nvPr/>
        </p:nvSpPr>
        <p:spPr>
          <a:xfrm>
            <a:off x="222008" y="109296"/>
            <a:ext cx="8866174" cy="77628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a:defRPr sz="5200" b="1">
                <a:latin typeface="Helvetica Neue"/>
                <a:ea typeface="Helvetica Neue"/>
                <a:cs typeface="Helvetica Neue"/>
                <a:sym typeface="Helvetica Neue"/>
              </a:defRPr>
            </a:lvl1pPr>
          </a:lstStyle>
          <a:p>
            <a:pPr lvl="0" algn="ctr">
              <a:defRPr sz="1800" b="0"/>
            </a:pPr>
            <a:r>
              <a:rPr sz="2400" dirty="0" smtClean="0">
                <a:solidFill>
                  <a:srgbClr val="3366FF"/>
                </a:solidFill>
              </a:rPr>
              <a:t>Seamless Experience</a:t>
            </a:r>
            <a:r>
              <a:rPr lang="ga-IE" sz="2400" dirty="0" smtClean="0">
                <a:solidFill>
                  <a:srgbClr val="3366FF"/>
                </a:solidFill>
              </a:rPr>
              <a:t> via Admin Console</a:t>
            </a:r>
            <a:endParaRPr sz="2400" dirty="0">
              <a:solidFill>
                <a:srgbClr val="3366FF"/>
              </a:solidFill>
            </a:endParaRPr>
          </a:p>
        </p:txBody>
      </p:sp>
      <p:sp>
        <p:nvSpPr>
          <p:cNvPr id="740" name="Shape 740"/>
          <p:cNvSpPr/>
          <p:nvPr/>
        </p:nvSpPr>
        <p:spPr>
          <a:xfrm>
            <a:off x="235643" y="478412"/>
            <a:ext cx="8528174" cy="454211"/>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defTabSz="171446">
              <a:spcBef>
                <a:spcPts val="900"/>
              </a:spcBef>
              <a:defRPr sz="1800"/>
            </a:pPr>
            <a:r>
              <a:rPr sz="1300" dirty="0">
                <a:latin typeface="Helvetica Neue Light"/>
                <a:ea typeface="Helvetica Neue Light"/>
                <a:cs typeface="Helvetica Neue Light"/>
                <a:sym typeface="Helvetica Neue Light"/>
              </a:rPr>
              <a:t>Regardless of whether your apps and services sit in </a:t>
            </a:r>
            <a:r>
              <a:rPr sz="1300" b="1" dirty="0">
                <a:latin typeface="Helvetica Neue"/>
                <a:ea typeface="Helvetica Neue"/>
                <a:cs typeface="Helvetica Neue"/>
                <a:sym typeface="Helvetica Neue"/>
              </a:rPr>
              <a:t>Public</a:t>
            </a:r>
            <a:r>
              <a:rPr sz="1300" dirty="0">
                <a:latin typeface="Helvetica Neue Light"/>
                <a:ea typeface="Helvetica Neue Light"/>
                <a:cs typeface="Helvetica Neue Light"/>
                <a:sym typeface="Helvetica Neue Light"/>
              </a:rPr>
              <a:t>, </a:t>
            </a:r>
            <a:r>
              <a:rPr sz="1300" b="1" dirty="0">
                <a:latin typeface="Helvetica Neue"/>
                <a:ea typeface="Helvetica Neue"/>
                <a:cs typeface="Helvetica Neue"/>
                <a:sym typeface="Helvetica Neue"/>
              </a:rPr>
              <a:t>Dedicated</a:t>
            </a:r>
            <a:r>
              <a:rPr sz="1300" dirty="0">
                <a:latin typeface="Helvetica Neue Light"/>
                <a:ea typeface="Helvetica Neue Light"/>
                <a:cs typeface="Helvetica Neue Light"/>
                <a:sym typeface="Helvetica Neue Light"/>
              </a:rPr>
              <a:t>, or </a:t>
            </a:r>
            <a:r>
              <a:rPr sz="1300" b="1" dirty="0">
                <a:latin typeface="Helvetica Neue"/>
                <a:ea typeface="Helvetica Neue"/>
                <a:cs typeface="Helvetica Neue"/>
                <a:sym typeface="Helvetica Neue"/>
              </a:rPr>
              <a:t>Local</a:t>
            </a:r>
            <a:r>
              <a:rPr sz="1300" dirty="0">
                <a:latin typeface="Helvetica Neue Light"/>
                <a:ea typeface="Helvetica Neue Light"/>
                <a:cs typeface="Helvetica Neue Light"/>
                <a:sym typeface="Helvetica Neue Light"/>
              </a:rPr>
              <a:t>, you can expect a seamless and portable hybrid experience.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59" y="1619436"/>
            <a:ext cx="1218133" cy="121813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016" y="1575572"/>
            <a:ext cx="1241254" cy="1241254"/>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453" y="3416017"/>
            <a:ext cx="1301984" cy="127164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1625" y="3439317"/>
            <a:ext cx="1248342" cy="124834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8942" y="1573793"/>
            <a:ext cx="1239929" cy="1243033"/>
          </a:xfrm>
          <a:prstGeom prst="rect">
            <a:avLst/>
          </a:prstGeom>
        </p:spPr>
      </p:pic>
      <p:sp>
        <p:nvSpPr>
          <p:cNvPr id="20" name="TextBox 19"/>
          <p:cNvSpPr txBox="1"/>
          <p:nvPr/>
        </p:nvSpPr>
        <p:spPr>
          <a:xfrm>
            <a:off x="385567" y="2816826"/>
            <a:ext cx="2323231"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Syndicated Catalog</a:t>
            </a: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a:t>
            </a:r>
            <a:r>
              <a:rPr lang="en-US" sz="900" dirty="0">
                <a:solidFill>
                  <a:srgbClr val="000000"/>
                </a:solidFill>
              </a:rPr>
              <a:t> </a:t>
            </a:r>
            <a:r>
              <a:rPr lang="en-US" sz="900" dirty="0" smtClean="0">
                <a:solidFill>
                  <a:srgbClr val="000000"/>
                </a:solidFill>
              </a:rPr>
              <a:t>runtimes</a:t>
            </a:r>
            <a:endParaRPr kumimoji="0" lang="en-US" sz="900" b="0" i="0" u="none" strike="noStrike" cap="none" spc="0" normalizeH="0" baseline="0" dirty="0">
              <a:ln>
                <a:noFill/>
              </a:ln>
              <a:solidFill>
                <a:srgbClr val="000000"/>
              </a:solidFill>
              <a:effectLst/>
              <a:uFillTx/>
              <a:sym typeface="Gill Sans"/>
            </a:endParaRPr>
          </a:p>
        </p:txBody>
      </p:sp>
      <p:sp>
        <p:nvSpPr>
          <p:cNvPr id="21" name="TextBox 20"/>
          <p:cNvSpPr txBox="1"/>
          <p:nvPr/>
        </p:nvSpPr>
        <p:spPr>
          <a:xfrm>
            <a:off x="3471509" y="2816826"/>
            <a:ext cx="2323231"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System</a:t>
            </a:r>
            <a:r>
              <a:rPr kumimoji="0" lang="en-US" sz="1200" i="0" u="none" strike="noStrike" cap="none" spc="0" normalizeH="0" dirty="0" smtClean="0">
                <a:ln>
                  <a:noFill/>
                </a:ln>
                <a:solidFill>
                  <a:srgbClr val="000000"/>
                </a:solidFill>
                <a:effectLst/>
                <a:uFillTx/>
                <a:latin typeface="Gill Sans"/>
                <a:ea typeface="Gill Sans"/>
                <a:cs typeface="Gill Sans"/>
                <a:sym typeface="Gill Sans"/>
              </a:rPr>
              <a:t> Information</a:t>
            </a:r>
            <a:endParaRPr kumimoji="0" lang="en-US" sz="1200" i="0" u="none" strike="noStrike" cap="none" spc="0" normalizeH="0" baseline="0" dirty="0" smtClean="0">
              <a:ln>
                <a:noFill/>
              </a:ln>
              <a:solidFill>
                <a:srgbClr val="000000"/>
              </a:solidFill>
              <a:effectLst/>
              <a:uFillTx/>
              <a:latin typeface="Gill Sans"/>
              <a:ea typeface="Gill Sans"/>
              <a:cs typeface="Gill Sans"/>
              <a:sym typeface="Gill Sans"/>
            </a:endParaRP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 runtimes</a:t>
            </a:r>
            <a:endParaRPr kumimoji="0" lang="en-US" sz="900" b="0" i="0" u="none" strike="noStrike" cap="none" spc="0" normalizeH="0" baseline="0" dirty="0">
              <a:ln>
                <a:noFill/>
              </a:ln>
              <a:solidFill>
                <a:srgbClr val="000000"/>
              </a:solidFill>
              <a:effectLst/>
              <a:uFillTx/>
              <a:sym typeface="Gill Sans"/>
            </a:endParaRPr>
          </a:p>
        </p:txBody>
      </p:sp>
      <p:sp>
        <p:nvSpPr>
          <p:cNvPr id="22" name="TextBox 21"/>
          <p:cNvSpPr txBox="1"/>
          <p:nvPr/>
        </p:nvSpPr>
        <p:spPr>
          <a:xfrm>
            <a:off x="3485933" y="4614859"/>
            <a:ext cx="2323231"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Reports and Logs</a:t>
            </a: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 runtimes</a:t>
            </a:r>
            <a:endParaRPr kumimoji="0" lang="en-US" sz="900" b="0" i="0" u="none" strike="noStrike" cap="none" spc="0" normalizeH="0" baseline="0" dirty="0">
              <a:ln>
                <a:noFill/>
              </a:ln>
              <a:solidFill>
                <a:srgbClr val="000000"/>
              </a:solidFill>
              <a:effectLst/>
              <a:uFillTx/>
              <a:sym typeface="Gill Sans"/>
            </a:endParaRPr>
          </a:p>
        </p:txBody>
      </p:sp>
      <p:sp>
        <p:nvSpPr>
          <p:cNvPr id="23" name="TextBox 22"/>
          <p:cNvSpPr txBox="1"/>
          <p:nvPr/>
        </p:nvSpPr>
        <p:spPr>
          <a:xfrm>
            <a:off x="6398798" y="2816826"/>
            <a:ext cx="2323231"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User Administration</a:t>
            </a: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 runtimes</a:t>
            </a:r>
            <a:endParaRPr kumimoji="0" lang="en-US" sz="900" b="0" i="0" u="none" strike="noStrike" cap="none" spc="0" normalizeH="0" baseline="0" dirty="0">
              <a:ln>
                <a:noFill/>
              </a:ln>
              <a:solidFill>
                <a:srgbClr val="000000"/>
              </a:solidFill>
              <a:effectLst/>
              <a:uFillTx/>
              <a:sym typeface="Gill Sans"/>
            </a:endParaRPr>
          </a:p>
        </p:txBody>
      </p:sp>
      <p:sp>
        <p:nvSpPr>
          <p:cNvPr id="24" name="TextBox 23"/>
          <p:cNvSpPr txBox="1"/>
          <p:nvPr/>
        </p:nvSpPr>
        <p:spPr>
          <a:xfrm>
            <a:off x="235643" y="4616224"/>
            <a:ext cx="2590242"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Platform Updates </a:t>
            </a: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 runtimes</a:t>
            </a:r>
            <a:endParaRPr kumimoji="0" lang="en-US" sz="900" b="0" i="0" u="none" strike="noStrike" cap="none" spc="0" normalizeH="0" baseline="0" dirty="0">
              <a:ln>
                <a:noFill/>
              </a:ln>
              <a:solidFill>
                <a:srgbClr val="000000"/>
              </a:solidFill>
              <a:effectLst/>
              <a:uFillTx/>
              <a:sym typeface="Gill Sans"/>
            </a:endParaRPr>
          </a:p>
        </p:txBody>
      </p:sp>
      <p:sp>
        <p:nvSpPr>
          <p:cNvPr id="25" name="TextBox 24"/>
          <p:cNvSpPr txBox="1"/>
          <p:nvPr/>
        </p:nvSpPr>
        <p:spPr>
          <a:xfrm>
            <a:off x="6433754" y="4629137"/>
            <a:ext cx="2323231" cy="425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Org Administration</a:t>
            </a:r>
          </a:p>
          <a:p>
            <a:pPr marL="0" marR="0" indent="0" algn="ctr" defTabSz="825500" rtl="0" fontAlgn="auto" latinLnBrk="1" hangingPunct="0">
              <a:lnSpc>
                <a:spcPct val="100000"/>
              </a:lnSpc>
              <a:spcBef>
                <a:spcPts val="0"/>
              </a:spcBef>
              <a:spcAft>
                <a:spcPts val="0"/>
              </a:spcAft>
              <a:buClrTx/>
              <a:buSzTx/>
              <a:buFontTx/>
              <a:buNone/>
              <a:tabLst/>
            </a:pPr>
            <a:r>
              <a:rPr lang="en-US" sz="900" dirty="0" smtClean="0">
                <a:solidFill>
                  <a:srgbClr val="000000"/>
                </a:solidFill>
              </a:rPr>
              <a:t>Control access to services and runtimes</a:t>
            </a:r>
            <a:endParaRPr kumimoji="0" lang="en-US" sz="900" b="0" i="0" u="none" strike="noStrike" cap="none" spc="0" normalizeH="0" baseline="0" dirty="0">
              <a:ln>
                <a:noFill/>
              </a:ln>
              <a:solidFill>
                <a:srgbClr val="000000"/>
              </a:solidFill>
              <a:effectLst/>
              <a:uFillTx/>
              <a:sym typeface="Gill Sans"/>
            </a:endParaRPr>
          </a:p>
        </p:txBody>
      </p:sp>
      <p:cxnSp>
        <p:nvCxnSpPr>
          <p:cNvPr id="28" name="Straight Connector 27"/>
          <p:cNvCxnSpPr/>
          <p:nvPr/>
        </p:nvCxnSpPr>
        <p:spPr>
          <a:xfrm>
            <a:off x="8459882" y="8828686"/>
            <a:ext cx="0" cy="4806155"/>
          </a:xfrm>
          <a:prstGeom prst="line">
            <a:avLst/>
          </a:prstGeom>
          <a:noFill/>
          <a:ln w="25400" cap="flat">
            <a:solidFill>
              <a:schemeClr val="bg1">
                <a:lumMod val="95000"/>
                <a:alpha val="35000"/>
              </a:schemeClr>
            </a:solidFill>
            <a:prstDash val="dash"/>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14215913" y="8899065"/>
            <a:ext cx="0" cy="4806155"/>
          </a:xfrm>
          <a:prstGeom prst="line">
            <a:avLst/>
          </a:prstGeom>
          <a:noFill/>
          <a:ln w="25400" cap="flat">
            <a:solidFill>
              <a:schemeClr val="bg1">
                <a:lumMod val="95000"/>
                <a:alpha val="35000"/>
              </a:schemeClr>
            </a:solidFill>
            <a:prstDash val="dash"/>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cxnSp>
      <p:sp>
        <p:nvSpPr>
          <p:cNvPr id="30" name="TextBox 29"/>
          <p:cNvSpPr txBox="1"/>
          <p:nvPr/>
        </p:nvSpPr>
        <p:spPr>
          <a:xfrm>
            <a:off x="558150" y="1046004"/>
            <a:ext cx="1886820" cy="471924"/>
          </a:xfrm>
          <a:prstGeom prst="rect">
            <a:avLst/>
          </a:prstGeom>
          <a:solidFill>
            <a:schemeClr val="accent1">
              <a:alpha val="32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000000"/>
                </a:solidFill>
                <a:effectLst/>
                <a:uFillTx/>
                <a:latin typeface="Gill Sans"/>
                <a:ea typeface="Gill Sans"/>
                <a:cs typeface="Gill Sans"/>
                <a:sym typeface="Gill Sans"/>
              </a:rPr>
              <a:t>Control </a:t>
            </a:r>
          </a:p>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services &amp;</a:t>
            </a:r>
            <a:r>
              <a:rPr kumimoji="0" lang="en-US" sz="1200" i="0" u="none" strike="noStrike" cap="none" spc="0" normalizeH="0" dirty="0" smtClean="0">
                <a:ln>
                  <a:noFill/>
                </a:ln>
                <a:solidFill>
                  <a:srgbClr val="000000"/>
                </a:solidFill>
                <a:effectLst/>
                <a:uFillTx/>
                <a:latin typeface="Gill Sans"/>
                <a:ea typeface="Gill Sans"/>
                <a:cs typeface="Gill Sans"/>
                <a:sym typeface="Gill Sans"/>
              </a:rPr>
              <a:t> </a:t>
            </a:r>
            <a:r>
              <a:rPr lang="en-US" sz="1200" dirty="0" smtClean="0">
                <a:solidFill>
                  <a:srgbClr val="000000"/>
                </a:solidFill>
                <a:latin typeface="Gill Sans"/>
                <a:ea typeface="Gill Sans"/>
                <a:cs typeface="Gill Sans"/>
                <a:sym typeface="Gill Sans"/>
              </a:rPr>
              <a:t>pl</a:t>
            </a:r>
            <a:r>
              <a:rPr kumimoji="0" lang="en-US" sz="1200" i="0" u="none" strike="noStrike" cap="none" spc="0" normalizeH="0" dirty="0" smtClean="0">
                <a:ln>
                  <a:noFill/>
                </a:ln>
                <a:solidFill>
                  <a:srgbClr val="000000"/>
                </a:solidFill>
                <a:effectLst/>
                <a:uFillTx/>
                <a:latin typeface="Gill Sans"/>
                <a:ea typeface="Gill Sans"/>
                <a:cs typeface="Gill Sans"/>
                <a:sym typeface="Gill Sans"/>
              </a:rPr>
              <a:t>atform updates</a:t>
            </a:r>
            <a:endParaRPr kumimoji="0" lang="en-US" sz="1200" i="0" u="none" strike="noStrike" cap="none" spc="0" normalizeH="0" baseline="0" dirty="0" smtClean="0">
              <a:ln>
                <a:noFill/>
              </a:ln>
              <a:solidFill>
                <a:srgbClr val="000000"/>
              </a:solidFill>
              <a:effectLst/>
              <a:uFillTx/>
              <a:latin typeface="Gill Sans"/>
              <a:ea typeface="Gill Sans"/>
              <a:cs typeface="Gill Sans"/>
              <a:sym typeface="Gill Sans"/>
            </a:endParaRPr>
          </a:p>
        </p:txBody>
      </p:sp>
      <p:sp>
        <p:nvSpPr>
          <p:cNvPr id="31" name="TextBox 30"/>
          <p:cNvSpPr txBox="1"/>
          <p:nvPr/>
        </p:nvSpPr>
        <p:spPr>
          <a:xfrm>
            <a:off x="3662062" y="1045897"/>
            <a:ext cx="1837741" cy="471924"/>
          </a:xfrm>
          <a:prstGeom prst="rect">
            <a:avLst/>
          </a:prstGeom>
          <a:solidFill>
            <a:schemeClr val="accent1">
              <a:alpha val="28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Utilize </a:t>
            </a:r>
            <a:r>
              <a:rPr lang="en-US" sz="1200" b="1" dirty="0">
                <a:solidFill>
                  <a:srgbClr val="000000"/>
                </a:solidFill>
                <a:latin typeface="Gill Sans"/>
                <a:ea typeface="Gill Sans"/>
                <a:cs typeface="Gill Sans"/>
                <a:sym typeface="Gill Sans"/>
              </a:rPr>
              <a:t>V</a:t>
            </a:r>
            <a:r>
              <a:rPr kumimoji="0" lang="en-US" sz="1200" b="1" i="0" u="none" strike="noStrike" cap="none" spc="0" normalizeH="0" baseline="0" dirty="0" smtClean="0">
                <a:ln>
                  <a:noFill/>
                </a:ln>
                <a:solidFill>
                  <a:srgbClr val="000000"/>
                </a:solidFill>
                <a:effectLst/>
                <a:uFillTx/>
                <a:latin typeface="Gill Sans"/>
                <a:ea typeface="Gill Sans"/>
                <a:cs typeface="Gill Sans"/>
                <a:sym typeface="Gill Sans"/>
              </a:rPr>
              <a:t>isibility </a:t>
            </a:r>
          </a:p>
          <a:p>
            <a:pPr marL="0" marR="0" indent="0" algn="ctr" defTabSz="8255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smtClean="0">
                <a:ln>
                  <a:noFill/>
                </a:ln>
                <a:solidFill>
                  <a:srgbClr val="000000"/>
                </a:solidFill>
                <a:effectLst/>
                <a:uFillTx/>
                <a:latin typeface="Gill Sans"/>
                <a:ea typeface="Gill Sans"/>
                <a:cs typeface="Gill Sans"/>
                <a:sym typeface="Gill Sans"/>
              </a:rPr>
              <a:t>across the platform</a:t>
            </a:r>
          </a:p>
        </p:txBody>
      </p:sp>
      <p:sp>
        <p:nvSpPr>
          <p:cNvPr id="33" name="TextBox 32"/>
          <p:cNvSpPr txBox="1"/>
          <p:nvPr/>
        </p:nvSpPr>
        <p:spPr>
          <a:xfrm>
            <a:off x="6571795" y="1045897"/>
            <a:ext cx="2099902" cy="471924"/>
          </a:xfrm>
          <a:prstGeom prst="rect">
            <a:avLst/>
          </a:prstGeom>
          <a:solidFill>
            <a:schemeClr val="accent1">
              <a:alpha val="34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000000"/>
                </a:solidFill>
                <a:effectLst/>
                <a:uFillTx/>
                <a:latin typeface="Gill Sans"/>
                <a:ea typeface="Gill Sans"/>
                <a:cs typeface="Gill Sans"/>
                <a:sym typeface="Gill Sans"/>
              </a:rPr>
              <a:t>Govern </a:t>
            </a:r>
            <a:r>
              <a:rPr kumimoji="0" lang="en-US" sz="1200" i="0" u="none" strike="noStrike" cap="none" spc="0" normalizeH="0" baseline="0" dirty="0" smtClean="0">
                <a:ln>
                  <a:noFill/>
                </a:ln>
                <a:solidFill>
                  <a:srgbClr val="000000"/>
                </a:solidFill>
                <a:effectLst/>
                <a:uFillTx/>
                <a:sym typeface="Gill Sans"/>
              </a:rPr>
              <a:t>users</a:t>
            </a:r>
            <a:r>
              <a:rPr lang="en-US" sz="1200" dirty="0" smtClean="0">
                <a:solidFill>
                  <a:srgbClr val="000000"/>
                </a:solidFill>
              </a:rPr>
              <a:t>, orgs </a:t>
            </a:r>
          </a:p>
          <a:p>
            <a:pPr marL="0" marR="0" indent="0" algn="ctr" defTabSz="825500" rtl="0" fontAlgn="auto" latinLnBrk="1" hangingPunct="0">
              <a:lnSpc>
                <a:spcPct val="100000"/>
              </a:lnSpc>
              <a:spcBef>
                <a:spcPts val="0"/>
              </a:spcBef>
              <a:spcAft>
                <a:spcPts val="0"/>
              </a:spcAft>
              <a:buClrTx/>
              <a:buSzTx/>
              <a:buFontTx/>
              <a:buNone/>
              <a:tabLst/>
            </a:pPr>
            <a:r>
              <a:rPr lang="en-US" sz="1200" dirty="0" smtClean="0">
                <a:solidFill>
                  <a:srgbClr val="000000"/>
                </a:solidFill>
              </a:rPr>
              <a:t>&amp; privileges</a:t>
            </a:r>
            <a:endParaRPr kumimoji="0" lang="en-US" sz="1200" i="0" u="none" strike="noStrike" cap="none" spc="0" normalizeH="0" dirty="0" smtClean="0">
              <a:ln>
                <a:noFill/>
              </a:ln>
              <a:solidFill>
                <a:srgbClr val="000000"/>
              </a:solidFill>
              <a:effectLst/>
              <a:uFillTx/>
              <a:sym typeface="Gill Sans"/>
            </a:endParaRPr>
          </a:p>
        </p:txBody>
      </p:sp>
      <p:grpSp>
        <p:nvGrpSpPr>
          <p:cNvPr id="34" name="Group 33"/>
          <p:cNvGrpSpPr/>
          <p:nvPr/>
        </p:nvGrpSpPr>
        <p:grpSpPr>
          <a:xfrm>
            <a:off x="833247" y="3381734"/>
            <a:ext cx="1358068" cy="1246791"/>
            <a:chOff x="8204799" y="7727322"/>
            <a:chExt cx="4509914" cy="4509914"/>
          </a:xfrm>
        </p:grpSpPr>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799" y="7727322"/>
              <a:ext cx="4509914" cy="4509914"/>
            </a:xfrm>
            <a:prstGeom prst="rect">
              <a:avLst/>
            </a:prstGeom>
          </p:spPr>
        </p:pic>
        <p:pic>
          <p:nvPicPr>
            <p:cNvPr id="36" name="Picture 35"/>
            <p:cNvPicPr>
              <a:picLocks noChangeAspect="1"/>
            </p:cNvPicPr>
            <p:nvPr/>
          </p:nvPicPr>
          <p:blipFill>
            <a:blip r:embed="rId9"/>
            <a:stretch>
              <a:fillRect/>
            </a:stretch>
          </p:blipFill>
          <p:spPr>
            <a:xfrm flipH="1">
              <a:off x="11671056" y="8520113"/>
              <a:ext cx="951949" cy="3362324"/>
            </a:xfrm>
            <a:prstGeom prst="rect">
              <a:avLst/>
            </a:prstGeom>
          </p:spPr>
        </p:pic>
      </p:grpSp>
    </p:spTree>
    <p:extLst>
      <p:ext uri="{BB962C8B-B14F-4D97-AF65-F5344CB8AC3E}">
        <p14:creationId xmlns:p14="http://schemas.microsoft.com/office/powerpoint/2010/main" val="177221234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services</a:t>
            </a:r>
          </a:p>
          <a:p>
            <a:pPr lvl="0" defTabSz="457200"/>
            <a:r>
              <a:rPr lang="en-US" sz="2800" dirty="0" smtClean="0">
                <a:solidFill>
                  <a:srgbClr val="FFFFFF"/>
                </a:solidFill>
                <a:latin typeface="Helvetica"/>
                <a:ea typeface="+mj-ea"/>
                <a:cs typeface="Helvetica"/>
                <a:sym typeface="Helvetica"/>
              </a:rPr>
              <a:t>for everyone,…..everywhere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63015576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B7A19-9BD6-654B-9E7A-5FCB6FF99B9F}" type="slidenum">
              <a:rPr lang="en-US" smtClean="0"/>
              <a:pPr/>
              <a:t>26</a:t>
            </a:fld>
            <a:endParaRPr lang="en-US" dirty="0"/>
          </a:p>
        </p:txBody>
      </p:sp>
      <p:pic>
        <p:nvPicPr>
          <p:cNvPr id="2" name="Picture 1"/>
          <p:cNvPicPr>
            <a:picLocks noChangeAspect="1"/>
          </p:cNvPicPr>
          <p:nvPr/>
        </p:nvPicPr>
        <p:blipFill>
          <a:blip r:embed="rId2"/>
          <a:stretch>
            <a:fillRect/>
          </a:stretch>
        </p:blipFill>
        <p:spPr>
          <a:xfrm>
            <a:off x="1897324" y="657181"/>
            <a:ext cx="5648441" cy="4174377"/>
          </a:xfrm>
          <a:prstGeom prst="rect">
            <a:avLst/>
          </a:prstGeom>
        </p:spPr>
      </p:pic>
      <p:sp>
        <p:nvSpPr>
          <p:cNvPr id="5" name="AutoShape 5"/>
          <p:cNvSpPr>
            <a:spLocks/>
          </p:cNvSpPr>
          <p:nvPr/>
        </p:nvSpPr>
        <p:spPr bwMode="auto">
          <a:xfrm>
            <a:off x="0" y="139874"/>
            <a:ext cx="9144000" cy="3167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366713"/>
            <a:r>
              <a:rPr lang="en-US" sz="2200" b="1" dirty="0" smtClean="0">
                <a:solidFill>
                  <a:schemeClr val="tx2">
                    <a:lumMod val="60000"/>
                    <a:lumOff val="40000"/>
                  </a:schemeClr>
                </a:solidFill>
                <a:latin typeface="Lubalin Demi for IBM" charset="0"/>
                <a:sym typeface="HelvNeue Medium for IBM" charset="0"/>
              </a:rPr>
              <a:t>Broad </a:t>
            </a:r>
            <a:r>
              <a:rPr lang="en-US" sz="2200" b="1" dirty="0">
                <a:solidFill>
                  <a:schemeClr val="tx2">
                    <a:lumMod val="60000"/>
                    <a:lumOff val="40000"/>
                  </a:schemeClr>
                </a:solidFill>
                <a:latin typeface="Lubalin Demi for IBM" charset="0"/>
                <a:sym typeface="HelvNeue Medium for IBM" charset="0"/>
              </a:rPr>
              <a:t>range of IBM &amp; 3rd Party Services</a:t>
            </a:r>
            <a:endParaRPr lang="en-US" sz="2200" b="1" dirty="0">
              <a:solidFill>
                <a:schemeClr val="tx2">
                  <a:lumMod val="60000"/>
                  <a:lumOff val="40000"/>
                </a:schemeClr>
              </a:solidFill>
              <a:latin typeface="Lubalin Demi for IBM" charset="0"/>
              <a:sym typeface="HelvNeue Light for IBM" charset="0"/>
            </a:endParaRPr>
          </a:p>
        </p:txBody>
      </p:sp>
      <p:pic>
        <p:nvPicPr>
          <p:cNvPr id="3" name="Picture 2"/>
          <p:cNvPicPr>
            <a:picLocks noChangeAspect="1"/>
          </p:cNvPicPr>
          <p:nvPr/>
        </p:nvPicPr>
        <p:blipFill>
          <a:blip r:embed="rId3"/>
          <a:stretch>
            <a:fillRect/>
          </a:stretch>
        </p:blipFill>
        <p:spPr>
          <a:xfrm>
            <a:off x="497056" y="940217"/>
            <a:ext cx="1244230" cy="3530009"/>
          </a:xfrm>
          <a:prstGeom prst="rect">
            <a:avLst/>
          </a:prstGeom>
        </p:spPr>
      </p:pic>
      <p:sp>
        <p:nvSpPr>
          <p:cNvPr id="8" name="TextBox 201"/>
          <p:cNvSpPr txBox="1">
            <a:spLocks noChangeArrowheads="1"/>
          </p:cNvSpPr>
          <p:nvPr/>
        </p:nvSpPr>
        <p:spPr bwMode="auto">
          <a:xfrm>
            <a:off x="7883063" y="4491948"/>
            <a:ext cx="87836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smtClean="0">
                <a:solidFill>
                  <a:srgbClr val="000000"/>
                </a:solidFill>
                <a:latin typeface="Helvetica Neue Light"/>
                <a:ea typeface="MS PGothic" charset="0"/>
                <a:cs typeface="Helvetica Neue Light"/>
              </a:rPr>
              <a:t>Security</a:t>
            </a:r>
            <a:endParaRPr lang="en-US" sz="900" dirty="0">
              <a:solidFill>
                <a:srgbClr val="000000"/>
              </a:solidFill>
              <a:latin typeface="Helvetica Neue Light"/>
              <a:ea typeface="MS PGothic" charset="0"/>
              <a:cs typeface="Helvetica Neue Light"/>
            </a:endParaRPr>
          </a:p>
        </p:txBody>
      </p:sp>
      <p:sp>
        <p:nvSpPr>
          <p:cNvPr id="9" name="TextBox 203"/>
          <p:cNvSpPr txBox="1">
            <a:spLocks noChangeArrowheads="1"/>
          </p:cNvSpPr>
          <p:nvPr/>
        </p:nvSpPr>
        <p:spPr bwMode="auto">
          <a:xfrm>
            <a:off x="7846075" y="2848046"/>
            <a:ext cx="981393"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Analytics</a:t>
            </a:r>
            <a:endParaRPr lang="en-US" sz="900" dirty="0">
              <a:solidFill>
                <a:srgbClr val="000000"/>
              </a:solidFill>
              <a:latin typeface="Helvetica Neue Light"/>
              <a:ea typeface="MS PGothic" charset="0"/>
              <a:cs typeface="Helvetica Neue Light"/>
            </a:endParaRPr>
          </a:p>
        </p:txBody>
      </p:sp>
      <p:sp>
        <p:nvSpPr>
          <p:cNvPr id="10" name="TextBox 204"/>
          <p:cNvSpPr txBox="1">
            <a:spLocks noChangeArrowheads="1"/>
          </p:cNvSpPr>
          <p:nvPr/>
        </p:nvSpPr>
        <p:spPr bwMode="auto">
          <a:xfrm>
            <a:off x="7816538" y="1280831"/>
            <a:ext cx="101282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Commerce</a:t>
            </a:r>
            <a:endParaRPr lang="en-US" sz="900" dirty="0">
              <a:solidFill>
                <a:srgbClr val="000000"/>
              </a:solidFill>
              <a:latin typeface="Helvetica Neue Light"/>
              <a:ea typeface="MS PGothic" charset="0"/>
              <a:cs typeface="Helvetica Neue Light"/>
            </a:endParaRPr>
          </a:p>
        </p:txBody>
      </p:sp>
      <p:sp>
        <p:nvSpPr>
          <p:cNvPr id="11" name="TextBox 205"/>
          <p:cNvSpPr txBox="1">
            <a:spLocks noChangeArrowheads="1"/>
          </p:cNvSpPr>
          <p:nvPr/>
        </p:nvSpPr>
        <p:spPr bwMode="auto">
          <a:xfrm>
            <a:off x="7847038" y="3689599"/>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smtClean="0">
                <a:solidFill>
                  <a:srgbClr val="000000"/>
                </a:solidFill>
                <a:latin typeface="Helvetica Neue Light"/>
                <a:ea typeface="MS PGothic" charset="0"/>
                <a:cs typeface="Helvetica Neue Light"/>
              </a:rPr>
              <a:t>Watson</a:t>
            </a:r>
            <a:endParaRPr lang="en-US" sz="900" dirty="0">
              <a:solidFill>
                <a:srgbClr val="000000"/>
              </a:solidFill>
              <a:latin typeface="Helvetica Neue Light"/>
              <a:ea typeface="MS PGothic" charset="0"/>
              <a:cs typeface="Helvetica Neue Light"/>
            </a:endParaRPr>
          </a:p>
        </p:txBody>
      </p:sp>
      <p:pic>
        <p:nvPicPr>
          <p:cNvPr id="12" name="Picture 171" descr="Smarter Analytics icon sma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094" y="2341878"/>
            <a:ext cx="500053" cy="492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72" descr="Smarter Cities wh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9688" y="1512980"/>
            <a:ext cx="460807" cy="467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3" descr="smarter commerce for whi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094" y="787258"/>
            <a:ext cx="479106" cy="467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4" descr="smarter soci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7098" y="4048895"/>
            <a:ext cx="417940" cy="421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75" descr="Watson Avat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9688" y="3186895"/>
            <a:ext cx="472759" cy="485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205"/>
          <p:cNvSpPr txBox="1">
            <a:spLocks noChangeArrowheads="1"/>
          </p:cNvSpPr>
          <p:nvPr/>
        </p:nvSpPr>
        <p:spPr bwMode="auto">
          <a:xfrm>
            <a:off x="7836595" y="2006492"/>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smtClean="0">
                <a:solidFill>
                  <a:srgbClr val="000000"/>
                </a:solidFill>
                <a:latin typeface="Helvetica Neue Light"/>
                <a:ea typeface="MS PGothic" charset="0"/>
                <a:cs typeface="Helvetica Neue Light"/>
              </a:rPr>
              <a:t>Healthcare</a:t>
            </a:r>
            <a:endParaRPr lang="en-US" sz="900" dirty="0">
              <a:solidFill>
                <a:srgbClr val="000000"/>
              </a:solidFill>
              <a:latin typeface="Helvetica Neue Light"/>
              <a:ea typeface="MS PGothic" charset="0"/>
              <a:cs typeface="Helvetica Neue Light"/>
            </a:endParaRPr>
          </a:p>
        </p:txBody>
      </p:sp>
    </p:spTree>
    <p:extLst>
      <p:ext uri="{BB962C8B-B14F-4D97-AF65-F5344CB8AC3E}">
        <p14:creationId xmlns:p14="http://schemas.microsoft.com/office/powerpoint/2010/main" val="86170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l="18" t="19734" r="-1" b="12145"/>
          <a:stretch/>
        </p:blipFill>
        <p:spPr bwMode="auto">
          <a:xfrm>
            <a:off x="387062" y="1048033"/>
            <a:ext cx="8299738" cy="3185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9" name="Picture 11" descr="IBM_logoNe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27960"/>
            <a:ext cx="395288" cy="155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Slide Number Placeholder 4"/>
          <p:cNvSpPr>
            <a:spLocks noGrp="1"/>
          </p:cNvSpPr>
          <p:nvPr>
            <p:ph type="sldNum" sz="quarter" idx="10"/>
          </p:nvPr>
        </p:nvSpPr>
        <p:spPr>
          <a:xfrm>
            <a:off x="6553200" y="4749800"/>
            <a:ext cx="2133600" cy="184150"/>
          </a:xfrm>
          <a:prstGeom prst="rect">
            <a:avLst/>
          </a:prstGeom>
        </p:spPr>
        <p:txBody>
          <a:bodyPr/>
          <a:lstStyle/>
          <a:p>
            <a:pPr>
              <a:defRPr/>
            </a:pPr>
            <a:fld id="{456D7931-6276-DE41-83A8-183FA09C1C20}" type="slidenum">
              <a:rPr lang="en-US">
                <a:solidFill>
                  <a:srgbClr val="FFFFFF">
                    <a:alpha val="70000"/>
                  </a:srgbClr>
                </a:solidFill>
                <a:latin typeface="Arial" pitchFamily="-105" charset="0"/>
                <a:ea typeface="ヒラギノ角ゴ Pro W3" pitchFamily="-105" charset="-128"/>
                <a:cs typeface="ヒラギノ角ゴ Pro W3" pitchFamily="-105" charset="-128"/>
              </a:rPr>
              <a:pPr>
                <a:defRPr/>
              </a:pPr>
              <a:t>27</a:t>
            </a:fld>
            <a:endParaRPr lang="en-US" dirty="0">
              <a:solidFill>
                <a:srgbClr val="FFFFFF">
                  <a:alpha val="70000"/>
                </a:srgbClr>
              </a:solidFill>
              <a:latin typeface="Arial" pitchFamily="-105" charset="0"/>
              <a:ea typeface="ヒラギノ角ゴ Pro W3" pitchFamily="-105" charset="-128"/>
              <a:cs typeface="ヒラギノ角ゴ Pro W3" pitchFamily="-105" charset="-128"/>
            </a:endParaRPr>
          </a:p>
        </p:txBody>
      </p:sp>
      <p:sp>
        <p:nvSpPr>
          <p:cNvPr id="84" name="Footer Placeholder 3"/>
          <p:cNvSpPr>
            <a:spLocks noGrp="1"/>
          </p:cNvSpPr>
          <p:nvPr>
            <p:ph type="ftr" sz="quarter" idx="4294967295"/>
          </p:nvPr>
        </p:nvSpPr>
        <p:spPr>
          <a:xfrm>
            <a:off x="0" y="4800600"/>
            <a:ext cx="5562600" cy="184150"/>
          </a:xfrm>
          <a:prstGeom prst="rect">
            <a:avLst/>
          </a:prstGeom>
        </p:spPr>
        <p:txBody>
          <a:bodyPr/>
          <a:lstStyle/>
          <a:p>
            <a:pPr>
              <a:defRPr/>
            </a:pPr>
            <a:r>
              <a:rPr lang="en-US" sz="600" dirty="0">
                <a:solidFill>
                  <a:srgbClr val="FFFFFF">
                    <a:alpha val="70000"/>
                  </a:srgbClr>
                </a:solidFill>
                <a:latin typeface="Arial" pitchFamily="-105" charset="0"/>
                <a:ea typeface="ヒラギノ角ゴ Pro W3" pitchFamily="-105" charset="-128"/>
                <a:cs typeface="ヒラギノ角ゴ Pro W3" pitchFamily="-105" charset="-128"/>
              </a:rPr>
              <a:t>© 2014 International Business Machines Corporation</a:t>
            </a:r>
          </a:p>
        </p:txBody>
      </p:sp>
      <p:pic>
        <p:nvPicPr>
          <p:cNvPr id="83" name="Picture 8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50322" y="1489930"/>
            <a:ext cx="2778125" cy="2666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7" name="TextBox 18"/>
          <p:cNvSpPr txBox="1">
            <a:spLocks noChangeArrowheads="1"/>
          </p:cNvSpPr>
          <p:nvPr/>
        </p:nvSpPr>
        <p:spPr bwMode="auto">
          <a:xfrm>
            <a:off x="9147" y="39782"/>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b="1" dirty="0" smtClean="0">
                <a:solidFill>
                  <a:schemeClr val="accent1"/>
                </a:solidFill>
                <a:latin typeface="+mn-lt"/>
                <a:ea typeface="MS PGothic" pitchFamily="34" charset="-128"/>
                <a:cs typeface="ＭＳ Ｐゴシック" charset="0"/>
              </a:rPr>
              <a:t>Watson on Bluemix</a:t>
            </a:r>
          </a:p>
        </p:txBody>
      </p:sp>
      <p:sp>
        <p:nvSpPr>
          <p:cNvPr id="2" name="TextBox 1"/>
          <p:cNvSpPr txBox="1"/>
          <p:nvPr/>
        </p:nvSpPr>
        <p:spPr>
          <a:xfrm>
            <a:off x="4130125" y="1292094"/>
            <a:ext cx="822075" cy="289823"/>
          </a:xfrm>
          <a:prstGeom prst="rect">
            <a:avLst/>
          </a:prstGeom>
          <a:noFill/>
        </p:spPr>
        <p:txBody>
          <a:bodyPr wrap="square" rtlCol="0">
            <a:spAutoFit/>
          </a:bodyPr>
          <a:lstStyle/>
          <a:p>
            <a:pPr algn="ctr"/>
            <a:r>
              <a:rPr lang="en-US" sz="1400" dirty="0" smtClean="0">
                <a:solidFill>
                  <a:schemeClr val="bg1"/>
                </a:solidFill>
              </a:rPr>
              <a:t>Reason</a:t>
            </a:r>
            <a:endParaRPr lang="en-US" sz="1200" dirty="0">
              <a:solidFill>
                <a:schemeClr val="bg1"/>
              </a:solidFill>
            </a:endParaRPr>
          </a:p>
        </p:txBody>
      </p:sp>
      <p:sp>
        <p:nvSpPr>
          <p:cNvPr id="17" name="TextBox 16"/>
          <p:cNvSpPr txBox="1"/>
          <p:nvPr/>
        </p:nvSpPr>
        <p:spPr>
          <a:xfrm>
            <a:off x="2692662" y="2633889"/>
            <a:ext cx="974475" cy="289823"/>
          </a:xfrm>
          <a:prstGeom prst="rect">
            <a:avLst/>
          </a:prstGeom>
          <a:noFill/>
        </p:spPr>
        <p:txBody>
          <a:bodyPr wrap="square" rtlCol="0">
            <a:spAutoFit/>
          </a:bodyPr>
          <a:lstStyle/>
          <a:p>
            <a:pPr algn="ctr"/>
            <a:r>
              <a:rPr lang="en-US" sz="1400" dirty="0" smtClean="0">
                <a:solidFill>
                  <a:schemeClr val="bg1"/>
                </a:solidFill>
              </a:rPr>
              <a:t>Listening</a:t>
            </a:r>
            <a:endParaRPr lang="en-US" sz="1200" dirty="0">
              <a:solidFill>
                <a:schemeClr val="bg1"/>
              </a:solidFill>
            </a:endParaRPr>
          </a:p>
        </p:txBody>
      </p:sp>
      <p:sp>
        <p:nvSpPr>
          <p:cNvPr id="18" name="TextBox 17"/>
          <p:cNvSpPr txBox="1"/>
          <p:nvPr/>
        </p:nvSpPr>
        <p:spPr>
          <a:xfrm>
            <a:off x="4064783" y="3958213"/>
            <a:ext cx="974475" cy="289823"/>
          </a:xfrm>
          <a:prstGeom prst="rect">
            <a:avLst/>
          </a:prstGeom>
          <a:noFill/>
        </p:spPr>
        <p:txBody>
          <a:bodyPr wrap="square" rtlCol="0">
            <a:spAutoFit/>
          </a:bodyPr>
          <a:lstStyle/>
          <a:p>
            <a:pPr algn="ctr"/>
            <a:r>
              <a:rPr lang="en-US" sz="1400" dirty="0" smtClean="0">
                <a:solidFill>
                  <a:schemeClr val="bg1"/>
                </a:solidFill>
              </a:rPr>
              <a:t>Vision</a:t>
            </a:r>
            <a:endParaRPr lang="en-US" sz="1200" dirty="0">
              <a:solidFill>
                <a:schemeClr val="bg1"/>
              </a:solidFill>
            </a:endParaRPr>
          </a:p>
        </p:txBody>
      </p:sp>
      <p:sp>
        <p:nvSpPr>
          <p:cNvPr id="19" name="TextBox 18"/>
          <p:cNvSpPr txBox="1"/>
          <p:nvPr/>
        </p:nvSpPr>
        <p:spPr>
          <a:xfrm>
            <a:off x="5441209" y="2645157"/>
            <a:ext cx="974475" cy="289823"/>
          </a:xfrm>
          <a:prstGeom prst="rect">
            <a:avLst/>
          </a:prstGeom>
          <a:noFill/>
        </p:spPr>
        <p:txBody>
          <a:bodyPr wrap="square" rtlCol="0">
            <a:spAutoFit/>
          </a:bodyPr>
          <a:lstStyle/>
          <a:p>
            <a:pPr algn="ctr"/>
            <a:r>
              <a:rPr lang="en-US" sz="1400" dirty="0" smtClean="0">
                <a:solidFill>
                  <a:schemeClr val="bg1"/>
                </a:solidFill>
              </a:rPr>
              <a:t>Speech</a:t>
            </a:r>
            <a:endParaRPr lang="en-US" sz="1200" dirty="0">
              <a:solidFill>
                <a:schemeClr val="bg1"/>
              </a:solidFill>
            </a:endParaRPr>
          </a:p>
        </p:txBody>
      </p:sp>
      <p:sp>
        <p:nvSpPr>
          <p:cNvPr id="20" name="TextBox 19"/>
          <p:cNvSpPr txBox="1"/>
          <p:nvPr/>
        </p:nvSpPr>
        <p:spPr>
          <a:xfrm>
            <a:off x="4091239" y="3023495"/>
            <a:ext cx="974475" cy="289823"/>
          </a:xfrm>
          <a:prstGeom prst="rect">
            <a:avLst/>
          </a:prstGeom>
          <a:noFill/>
        </p:spPr>
        <p:txBody>
          <a:bodyPr wrap="square" rtlCol="0">
            <a:spAutoFit/>
          </a:bodyPr>
          <a:lstStyle/>
          <a:p>
            <a:pPr algn="ctr"/>
            <a:r>
              <a:rPr lang="en-US" sz="1400" dirty="0" smtClean="0">
                <a:solidFill>
                  <a:schemeClr val="bg1"/>
                </a:solidFill>
              </a:rPr>
              <a:t>Learning</a:t>
            </a:r>
            <a:endParaRPr lang="en-US" sz="1200" dirty="0">
              <a:solidFill>
                <a:schemeClr val="bg1"/>
              </a:solidFill>
            </a:endParaRPr>
          </a:p>
        </p:txBody>
      </p:sp>
      <p:sp>
        <p:nvSpPr>
          <p:cNvPr id="14" name="TextBox 18"/>
          <p:cNvSpPr txBox="1">
            <a:spLocks noChangeArrowheads="1"/>
          </p:cNvSpPr>
          <p:nvPr/>
        </p:nvSpPr>
        <p:spPr bwMode="auto">
          <a:xfrm>
            <a:off x="29267" y="401702"/>
            <a:ext cx="914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800" dirty="0" smtClean="0">
                <a:solidFill>
                  <a:srgbClr val="004266"/>
                </a:solidFill>
              </a:rPr>
              <a:t>Watson is creating a new partnership between people and computers that </a:t>
            </a:r>
            <a:r>
              <a:rPr lang="en-US" sz="1800" dirty="0" smtClean="0">
                <a:solidFill>
                  <a:srgbClr val="3ABB9F"/>
                </a:solidFill>
              </a:rPr>
              <a:t>enhances</a:t>
            </a:r>
            <a:r>
              <a:rPr lang="en-US" sz="1800" dirty="0" smtClean="0">
                <a:solidFill>
                  <a:srgbClr val="004266"/>
                </a:solidFill>
              </a:rPr>
              <a:t>, </a:t>
            </a:r>
            <a:r>
              <a:rPr lang="en-US" sz="1800" dirty="0" smtClean="0">
                <a:solidFill>
                  <a:srgbClr val="3ABB9F"/>
                </a:solidFill>
              </a:rPr>
              <a:t>scales</a:t>
            </a:r>
            <a:r>
              <a:rPr lang="en-US" sz="1800" dirty="0" smtClean="0">
                <a:solidFill>
                  <a:srgbClr val="004266"/>
                </a:solidFill>
              </a:rPr>
              <a:t> and </a:t>
            </a:r>
            <a:r>
              <a:rPr lang="en-US" sz="1800" dirty="0" smtClean="0">
                <a:solidFill>
                  <a:srgbClr val="3ABB9F"/>
                </a:solidFill>
              </a:rPr>
              <a:t>accelerates</a:t>
            </a:r>
            <a:r>
              <a:rPr lang="en-US" sz="1800" dirty="0" smtClean="0">
                <a:solidFill>
                  <a:srgbClr val="004266"/>
                </a:solidFill>
              </a:rPr>
              <a:t> human expertise      </a:t>
            </a:r>
            <a:endParaRPr lang="en-US" sz="1800" dirty="0">
              <a:solidFill>
                <a:srgbClr val="004266"/>
              </a:solidFill>
              <a:latin typeface="HelvNeue Light for IBM" charset="0"/>
            </a:endParaRPr>
          </a:p>
        </p:txBody>
      </p:sp>
      <p:sp>
        <p:nvSpPr>
          <p:cNvPr id="16" name="TextBox 18"/>
          <p:cNvSpPr txBox="1">
            <a:spLocks noChangeArrowheads="1"/>
          </p:cNvSpPr>
          <p:nvPr/>
        </p:nvSpPr>
        <p:spPr bwMode="auto">
          <a:xfrm>
            <a:off x="29267" y="4319580"/>
            <a:ext cx="91147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200" dirty="0" smtClean="0">
                <a:solidFill>
                  <a:srgbClr val="004266"/>
                </a:solidFill>
              </a:rPr>
              <a:t>IBM Watson services available on Bluemix are the building blocks for developers to create the next generation of cognitive applications to transform the way businesses engage with their customers, discover, innovate and make decisions </a:t>
            </a:r>
            <a:endParaRPr lang="en-US" sz="1200" dirty="0">
              <a:solidFill>
                <a:srgbClr val="004266"/>
              </a:solidFill>
              <a:latin typeface="HelvNeue Light for IBM" charset="0"/>
            </a:endParaRPr>
          </a:p>
        </p:txBody>
      </p:sp>
      <p:sp>
        <p:nvSpPr>
          <p:cNvPr id="21" name="TextBox 18"/>
          <p:cNvSpPr txBox="1">
            <a:spLocks noChangeArrowheads="1"/>
          </p:cNvSpPr>
          <p:nvPr/>
        </p:nvSpPr>
        <p:spPr bwMode="auto">
          <a:xfrm>
            <a:off x="2806" y="4758406"/>
            <a:ext cx="914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r" eaLnBrk="1" hangingPunct="1"/>
            <a:r>
              <a:rPr lang="en-US" sz="1800" b="1" dirty="0" smtClean="0">
                <a:solidFill>
                  <a:srgbClr val="3ABB9F"/>
                </a:solidFill>
                <a:latin typeface="+mn-lt"/>
                <a:ea typeface="MS PGothic" pitchFamily="34" charset="-128"/>
                <a:cs typeface="ＭＳ Ｐゴシック" charset="0"/>
              </a:rPr>
              <a:t>…build with Watson</a:t>
            </a:r>
          </a:p>
        </p:txBody>
      </p:sp>
    </p:spTree>
    <p:extLst>
      <p:ext uri="{BB962C8B-B14F-4D97-AF65-F5344CB8AC3E}">
        <p14:creationId xmlns:p14="http://schemas.microsoft.com/office/powerpoint/2010/main" val="196775835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7000"/>
                                        <p:tgtEl>
                                          <p:spTgt spid="83"/>
                                        </p:tgtEl>
                                      </p:cBhvr>
                                    </p:animEffect>
                                  </p:childTnLst>
                                </p:cTn>
                              </p:par>
                              <p:par>
                                <p:cTn id="8" presetID="10" presetClass="entr" presetSubtype="0" fill="hold" nodeType="withEffect">
                                  <p:stCondLst>
                                    <p:cond delay="550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196"/>
          <p:cNvSpPr/>
          <p:nvPr/>
        </p:nvSpPr>
        <p:spPr>
          <a:xfrm>
            <a:off x="459861" y="716400"/>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37" name="Shape 196"/>
          <p:cNvSpPr/>
          <p:nvPr/>
        </p:nvSpPr>
        <p:spPr>
          <a:xfrm>
            <a:off x="410541" y="2123497"/>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1" name="Shape 191"/>
          <p:cNvSpPr/>
          <p:nvPr/>
        </p:nvSpPr>
        <p:spPr>
          <a:xfrm>
            <a:off x="459861" y="1003186"/>
            <a:ext cx="8267736" cy="584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Core App &amp;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Platform Services</a:t>
            </a:r>
          </a:p>
        </p:txBody>
      </p:sp>
      <p:sp>
        <p:nvSpPr>
          <p:cNvPr id="194" name="Shape 194"/>
          <p:cNvSpPr/>
          <p:nvPr/>
        </p:nvSpPr>
        <p:spPr>
          <a:xfrm>
            <a:off x="454232" y="2476899"/>
            <a:ext cx="8275920" cy="584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App Lifecycle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6" name="Shape 196"/>
          <p:cNvSpPr/>
          <p:nvPr/>
        </p:nvSpPr>
        <p:spPr>
          <a:xfrm>
            <a:off x="395281" y="3588344"/>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7" name="Shape 197"/>
          <p:cNvSpPr/>
          <p:nvPr/>
        </p:nvSpPr>
        <p:spPr>
          <a:xfrm>
            <a:off x="455539" y="3913205"/>
            <a:ext cx="8273306" cy="584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Contextual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9" name="Shape 199"/>
          <p:cNvSpPr>
            <a:spLocks noGrp="1"/>
          </p:cNvSpPr>
          <p:nvPr>
            <p:ph type="title"/>
          </p:nvPr>
        </p:nvSpPr>
        <p:spPr>
          <a:xfrm>
            <a:off x="144282" y="98194"/>
            <a:ext cx="8999718" cy="359485"/>
          </a:xfrm>
          <a:prstGeom prst="rect">
            <a:avLst/>
          </a:prstGeom>
        </p:spPr>
        <p:txBody>
          <a:bodyPr>
            <a:noAutofit/>
          </a:bodyPr>
          <a:lstStyle>
            <a:lvl1pPr>
              <a:defRPr sz="5300"/>
            </a:lvl1pPr>
          </a:lstStyle>
          <a:p>
            <a:pPr lvl="0">
              <a:defRPr sz="1800" b="0"/>
            </a:pPr>
            <a:r>
              <a:rPr sz="2400" dirty="0">
                <a:solidFill>
                  <a:srgbClr val="4F81BD"/>
                </a:solidFill>
                <a:latin typeface="Helvetica"/>
                <a:cs typeface="Helvetica"/>
              </a:rPr>
              <a:t>IBM Mobile Services</a:t>
            </a:r>
          </a:p>
        </p:txBody>
      </p:sp>
      <p:pic>
        <p:nvPicPr>
          <p:cNvPr id="200" name="image19.tif"/>
          <p:cNvPicPr/>
          <p:nvPr/>
        </p:nvPicPr>
        <p:blipFill>
          <a:blip r:embed="rId3">
            <a:extLst/>
          </a:blip>
          <a:stretch>
            <a:fillRect/>
          </a:stretch>
        </p:blipFill>
        <p:spPr>
          <a:xfrm>
            <a:off x="1716006" y="1183047"/>
            <a:ext cx="604538" cy="529516"/>
          </a:xfrm>
          <a:prstGeom prst="rect">
            <a:avLst/>
          </a:prstGeom>
          <a:ln w="12700">
            <a:miter lim="400000"/>
          </a:ln>
        </p:spPr>
      </p:pic>
      <p:pic>
        <p:nvPicPr>
          <p:cNvPr id="201" name="image20.tif"/>
          <p:cNvPicPr/>
          <p:nvPr/>
        </p:nvPicPr>
        <p:blipFill>
          <a:blip r:embed="rId4">
            <a:extLst/>
          </a:blip>
          <a:stretch>
            <a:fillRect/>
          </a:stretch>
        </p:blipFill>
        <p:spPr>
          <a:xfrm>
            <a:off x="5205127" y="1183598"/>
            <a:ext cx="638873" cy="529516"/>
          </a:xfrm>
          <a:prstGeom prst="rect">
            <a:avLst/>
          </a:prstGeom>
          <a:ln w="12700">
            <a:miter lim="400000"/>
          </a:ln>
        </p:spPr>
      </p:pic>
      <p:grpSp>
        <p:nvGrpSpPr>
          <p:cNvPr id="206" name="Group 206"/>
          <p:cNvGrpSpPr/>
          <p:nvPr/>
        </p:nvGrpSpPr>
        <p:grpSpPr>
          <a:xfrm>
            <a:off x="1694119" y="4054163"/>
            <a:ext cx="657227" cy="555166"/>
            <a:chOff x="0" y="0"/>
            <a:chExt cx="1752602" cy="1480442"/>
          </a:xfrm>
        </p:grpSpPr>
        <p:pic>
          <p:nvPicPr>
            <p:cNvPr id="202" name="image21.tif"/>
            <p:cNvPicPr/>
            <p:nvPr/>
          </p:nvPicPr>
          <p:blipFill>
            <a:blip r:embed="rId5">
              <a:extLst/>
            </a:blip>
            <a:stretch>
              <a:fillRect/>
            </a:stretch>
          </p:blipFill>
          <p:spPr>
            <a:xfrm>
              <a:off x="0" y="-1"/>
              <a:ext cx="1752603" cy="1480444"/>
            </a:xfrm>
            <a:prstGeom prst="rect">
              <a:avLst/>
            </a:prstGeom>
            <a:ln w="12700" cap="flat">
              <a:noFill/>
              <a:miter lim="400000"/>
            </a:ln>
            <a:effectLst/>
          </p:spPr>
        </p:pic>
        <p:grpSp>
          <p:nvGrpSpPr>
            <p:cNvPr id="205" name="Group 205"/>
            <p:cNvGrpSpPr/>
            <p:nvPr/>
          </p:nvGrpSpPr>
          <p:grpSpPr>
            <a:xfrm>
              <a:off x="437687" y="362036"/>
              <a:ext cx="828144" cy="816043"/>
              <a:chOff x="0" y="0"/>
              <a:chExt cx="828142" cy="816041"/>
            </a:xfrm>
          </p:grpSpPr>
          <p:sp>
            <p:nvSpPr>
              <p:cNvPr id="203" name="Shape 203"/>
              <p:cNvSpPr/>
              <p:nvPr/>
            </p:nvSpPr>
            <p:spPr>
              <a:xfrm>
                <a:off x="0" y="0"/>
                <a:ext cx="828143" cy="816042"/>
              </a:xfrm>
              <a:prstGeom prst="rect">
                <a:avLst/>
              </a:prstGeom>
              <a:solidFill>
                <a:srgbClr val="FFFFFF"/>
              </a:solidFill>
              <a:ln w="12700" cap="flat">
                <a:noFill/>
                <a:miter lim="400000"/>
              </a:ln>
              <a:effectLst/>
            </p:spPr>
            <p:txBody>
              <a:bodyPr wrap="square" lIns="0" tIns="0" rIns="0" bIns="0" numCol="1" anchor="ctr">
                <a:noAutofit/>
              </a:bodyPr>
              <a:lstStyle/>
              <a:p>
                <a:pPr lvl="0"/>
                <a:endParaRPr/>
              </a:p>
            </p:txBody>
          </p:sp>
          <p:pic>
            <p:nvPicPr>
              <p:cNvPr id="204" name="image22.tif"/>
              <p:cNvPicPr/>
              <p:nvPr/>
            </p:nvPicPr>
            <p:blipFill>
              <a:blip r:embed="rId6">
                <a:extLst/>
              </a:blip>
              <a:stretch>
                <a:fillRect/>
              </a:stretch>
            </p:blipFill>
            <p:spPr>
              <a:xfrm>
                <a:off x="0" y="0"/>
                <a:ext cx="828143" cy="816042"/>
              </a:xfrm>
              <a:prstGeom prst="rect">
                <a:avLst/>
              </a:prstGeom>
              <a:ln w="12700" cap="flat">
                <a:noFill/>
                <a:miter lim="400000"/>
              </a:ln>
              <a:effectLst/>
            </p:spPr>
          </p:pic>
        </p:grpSp>
      </p:grpSp>
      <p:pic>
        <p:nvPicPr>
          <p:cNvPr id="207" name="image23.png"/>
          <p:cNvPicPr/>
          <p:nvPr/>
        </p:nvPicPr>
        <p:blipFill>
          <a:blip r:embed="rId7">
            <a:extLst/>
          </a:blip>
          <a:stretch>
            <a:fillRect/>
          </a:stretch>
        </p:blipFill>
        <p:spPr>
          <a:xfrm>
            <a:off x="1698250" y="2671252"/>
            <a:ext cx="645836" cy="498081"/>
          </a:xfrm>
          <a:prstGeom prst="rect">
            <a:avLst/>
          </a:prstGeom>
          <a:ln w="12700">
            <a:miter lim="400000"/>
          </a:ln>
        </p:spPr>
      </p:pic>
      <p:pic>
        <p:nvPicPr>
          <p:cNvPr id="208" name="image24.tif"/>
          <p:cNvPicPr/>
          <p:nvPr/>
        </p:nvPicPr>
        <p:blipFill>
          <a:blip r:embed="rId8">
            <a:extLst/>
          </a:blip>
          <a:stretch>
            <a:fillRect/>
          </a:stretch>
        </p:blipFill>
        <p:spPr>
          <a:xfrm>
            <a:off x="5192821" y="2626529"/>
            <a:ext cx="665273" cy="542804"/>
          </a:xfrm>
          <a:prstGeom prst="rect">
            <a:avLst/>
          </a:prstGeom>
          <a:ln w="12700">
            <a:miter lim="400000"/>
          </a:ln>
        </p:spPr>
      </p:pic>
      <p:pic>
        <p:nvPicPr>
          <p:cNvPr id="209" name="image25.tif"/>
          <p:cNvPicPr/>
          <p:nvPr/>
        </p:nvPicPr>
        <p:blipFill>
          <a:blip r:embed="rId9">
            <a:extLst/>
          </a:blip>
          <a:stretch>
            <a:fillRect/>
          </a:stretch>
        </p:blipFill>
        <p:spPr>
          <a:xfrm>
            <a:off x="3422085" y="4045983"/>
            <a:ext cx="674216" cy="581359"/>
          </a:xfrm>
          <a:prstGeom prst="rect">
            <a:avLst/>
          </a:prstGeom>
          <a:ln w="12700">
            <a:miter lim="400000"/>
          </a:ln>
        </p:spPr>
      </p:pic>
      <p:pic>
        <p:nvPicPr>
          <p:cNvPr id="210" name="image26.tif"/>
          <p:cNvPicPr/>
          <p:nvPr/>
        </p:nvPicPr>
        <p:blipFill>
          <a:blip r:embed="rId10">
            <a:extLst/>
          </a:blip>
          <a:stretch>
            <a:fillRect/>
          </a:stretch>
        </p:blipFill>
        <p:spPr>
          <a:xfrm>
            <a:off x="3447154" y="2625989"/>
            <a:ext cx="631211" cy="555166"/>
          </a:xfrm>
          <a:prstGeom prst="rect">
            <a:avLst/>
          </a:prstGeom>
          <a:ln w="12700">
            <a:miter lim="400000"/>
          </a:ln>
        </p:spPr>
      </p:pic>
      <p:pic>
        <p:nvPicPr>
          <p:cNvPr id="211" name="image21.tif"/>
          <p:cNvPicPr/>
          <p:nvPr/>
        </p:nvPicPr>
        <p:blipFill>
          <a:blip r:embed="rId5">
            <a:extLst/>
          </a:blip>
          <a:stretch>
            <a:fillRect/>
          </a:stretch>
        </p:blipFill>
        <p:spPr>
          <a:xfrm>
            <a:off x="3432352" y="1172890"/>
            <a:ext cx="657227" cy="555166"/>
          </a:xfrm>
          <a:prstGeom prst="rect">
            <a:avLst/>
          </a:prstGeom>
          <a:ln w="12700">
            <a:miter lim="400000"/>
          </a:ln>
        </p:spPr>
      </p:pic>
      <p:pic>
        <p:nvPicPr>
          <p:cNvPr id="212" name="image27.png"/>
          <p:cNvPicPr/>
          <p:nvPr/>
        </p:nvPicPr>
        <p:blipFill>
          <a:blip r:embed="rId11">
            <a:extLst/>
          </a:blip>
          <a:stretch>
            <a:fillRect/>
          </a:stretch>
        </p:blipFill>
        <p:spPr>
          <a:xfrm>
            <a:off x="6990036" y="1215249"/>
            <a:ext cx="468360" cy="470763"/>
          </a:xfrm>
          <a:prstGeom prst="rect">
            <a:avLst/>
          </a:prstGeom>
          <a:ln w="12700">
            <a:miter lim="400000"/>
          </a:ln>
        </p:spPr>
      </p:pic>
      <p:sp>
        <p:nvSpPr>
          <p:cNvPr id="213" name="Shape 213"/>
          <p:cNvSpPr/>
          <p:nvPr/>
        </p:nvSpPr>
        <p:spPr>
          <a:xfrm>
            <a:off x="1652030" y="716400"/>
            <a:ext cx="5542698" cy="276967"/>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Core services that just about every App needs </a:t>
            </a:r>
          </a:p>
        </p:txBody>
      </p:sp>
      <p:sp>
        <p:nvSpPr>
          <p:cNvPr id="214" name="Shape 214"/>
          <p:cNvSpPr/>
          <p:nvPr/>
        </p:nvSpPr>
        <p:spPr>
          <a:xfrm>
            <a:off x="1679171" y="2218808"/>
            <a:ext cx="5542697" cy="276967"/>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Capabilities to manage the lifecycle of your Apps</a:t>
            </a:r>
          </a:p>
        </p:txBody>
      </p:sp>
      <p:sp>
        <p:nvSpPr>
          <p:cNvPr id="215" name="Shape 215"/>
          <p:cNvSpPr/>
          <p:nvPr/>
        </p:nvSpPr>
        <p:spPr>
          <a:xfrm>
            <a:off x="1679171" y="3629189"/>
            <a:ext cx="5542697" cy="276967"/>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dirty="0"/>
              <a:t>Capabilities to enable apps to make users more productive based on context</a:t>
            </a:r>
          </a:p>
        </p:txBody>
      </p:sp>
      <p:sp>
        <p:nvSpPr>
          <p:cNvPr id="216" name="Shape 216"/>
          <p:cNvSpPr/>
          <p:nvPr/>
        </p:nvSpPr>
        <p:spPr>
          <a:xfrm>
            <a:off x="2360365" y="3870769"/>
            <a:ext cx="1049936" cy="916767"/>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Content Manager</a:t>
            </a:r>
          </a:p>
          <a:p>
            <a:pPr lvl="0">
              <a:defRPr sz="1800"/>
            </a:pPr>
            <a:r>
              <a:rPr sz="900">
                <a:latin typeface="Helvetica Neue Thin"/>
                <a:ea typeface="Helvetica Neue Thin"/>
                <a:cs typeface="Helvetica Neue Thin"/>
                <a:sym typeface="Helvetica Neue Thin"/>
              </a:rPr>
              <a:t>Create, manage, and deliver more relevant in-app content</a:t>
            </a:r>
          </a:p>
        </p:txBody>
      </p:sp>
      <p:sp>
        <p:nvSpPr>
          <p:cNvPr id="217" name="Shape 217"/>
          <p:cNvSpPr/>
          <p:nvPr/>
        </p:nvSpPr>
        <p:spPr>
          <a:xfrm>
            <a:off x="4159414" y="3863823"/>
            <a:ext cx="1055975" cy="640542"/>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Presence Insights</a:t>
            </a:r>
          </a:p>
          <a:p>
            <a:pPr lvl="0">
              <a:defRPr sz="1800"/>
            </a:pPr>
            <a:r>
              <a:rPr sz="900">
                <a:latin typeface="Helvetica Neue Thin"/>
                <a:ea typeface="Helvetica Neue Thin"/>
                <a:cs typeface="Helvetica Neue Thin"/>
                <a:sym typeface="Helvetica Neue Thin"/>
              </a:rPr>
              <a:t>Enables Apps with Intelligent Mobile Location Data</a:t>
            </a:r>
          </a:p>
        </p:txBody>
      </p:sp>
      <p:sp>
        <p:nvSpPr>
          <p:cNvPr id="218" name="Shape 218"/>
          <p:cNvSpPr/>
          <p:nvPr/>
        </p:nvSpPr>
        <p:spPr>
          <a:xfrm>
            <a:off x="4104943" y="2508578"/>
            <a:ext cx="1056105" cy="640542"/>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AppScan Mobile Analyzer</a:t>
            </a:r>
          </a:p>
          <a:p>
            <a:pPr lvl="0">
              <a:defRPr sz="1800"/>
            </a:pPr>
            <a:r>
              <a:rPr sz="900">
                <a:latin typeface="Helvetica Neue Thin"/>
                <a:ea typeface="Helvetica Neue Thin"/>
                <a:cs typeface="Helvetica Neue Thin"/>
                <a:sym typeface="Helvetica Neue Thin"/>
              </a:rPr>
              <a:t>Identify Mobile App Security Exposures</a:t>
            </a:r>
          </a:p>
        </p:txBody>
      </p:sp>
      <p:sp>
        <p:nvSpPr>
          <p:cNvPr id="219" name="Shape 219"/>
          <p:cNvSpPr/>
          <p:nvPr/>
        </p:nvSpPr>
        <p:spPr>
          <a:xfrm>
            <a:off x="5894972" y="2507391"/>
            <a:ext cx="1055975" cy="778654"/>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Quality Assurance</a:t>
            </a:r>
          </a:p>
          <a:p>
            <a:pPr lvl="0">
              <a:defRPr sz="1800"/>
            </a:pPr>
            <a:r>
              <a:rPr sz="900">
                <a:latin typeface="Helvetica Neue Thin"/>
                <a:ea typeface="Helvetica Neue Thin"/>
                <a:cs typeface="Helvetica Neue Thin"/>
                <a:sym typeface="Helvetica Neue Thin"/>
              </a:rPr>
              <a:t>Continuously Improve Mobile User Experience</a:t>
            </a:r>
          </a:p>
        </p:txBody>
      </p:sp>
      <p:sp>
        <p:nvSpPr>
          <p:cNvPr id="220" name="Shape 220"/>
          <p:cNvSpPr/>
          <p:nvPr/>
        </p:nvSpPr>
        <p:spPr>
          <a:xfrm>
            <a:off x="2377494" y="2455807"/>
            <a:ext cx="1055975" cy="778655"/>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App Server</a:t>
            </a:r>
          </a:p>
          <a:p>
            <a:pPr lvl="0">
              <a:defRPr sz="1800"/>
            </a:pPr>
            <a:r>
              <a:rPr sz="900">
                <a:latin typeface="Helvetica Neue Thin"/>
                <a:ea typeface="Helvetica Neue Thin"/>
                <a:cs typeface="Helvetica Neue Thin"/>
                <a:sym typeface="Helvetica Neue Thin"/>
              </a:rPr>
              <a:t>Manage, secure, and optimize enterprise mobile apps</a:t>
            </a:r>
          </a:p>
        </p:txBody>
      </p:sp>
      <p:sp>
        <p:nvSpPr>
          <p:cNvPr id="221" name="Shape 221"/>
          <p:cNvSpPr/>
          <p:nvPr/>
        </p:nvSpPr>
        <p:spPr>
          <a:xfrm>
            <a:off x="2373794" y="1060644"/>
            <a:ext cx="1056105" cy="778655"/>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Push</a:t>
            </a:r>
          </a:p>
          <a:p>
            <a:pPr lvl="0">
              <a:defRPr sz="1800"/>
            </a:pPr>
            <a:r>
              <a:rPr sz="900">
                <a:latin typeface="Helvetica Neue Thin"/>
                <a:ea typeface="Helvetica Neue Thin"/>
                <a:cs typeface="Helvetica Neue Thin"/>
                <a:sym typeface="Helvetica Neue Thin"/>
              </a:rPr>
              <a:t>Increase User Engagement with Mobile Push Notifications</a:t>
            </a:r>
          </a:p>
        </p:txBody>
      </p:sp>
      <p:sp>
        <p:nvSpPr>
          <p:cNvPr id="222" name="Shape 222"/>
          <p:cNvSpPr/>
          <p:nvPr/>
        </p:nvSpPr>
        <p:spPr>
          <a:xfrm>
            <a:off x="4137189" y="1129846"/>
            <a:ext cx="1055975" cy="640542"/>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Cloudant</a:t>
            </a:r>
          </a:p>
          <a:p>
            <a:pPr lvl="0">
              <a:defRPr sz="1800"/>
            </a:pPr>
            <a:r>
              <a:rPr sz="900">
                <a:latin typeface="Helvetica Neue Thin"/>
                <a:ea typeface="Helvetica Neue Thin"/>
                <a:cs typeface="Helvetica Neue Thin"/>
                <a:sym typeface="Helvetica Neue Thin"/>
              </a:rPr>
              <a:t>The Ultimate Data Store for Mobile Apps</a:t>
            </a:r>
          </a:p>
        </p:txBody>
      </p:sp>
      <p:sp>
        <p:nvSpPr>
          <p:cNvPr id="223" name="Shape 223"/>
          <p:cNvSpPr/>
          <p:nvPr/>
        </p:nvSpPr>
        <p:spPr>
          <a:xfrm>
            <a:off x="5854719" y="1060643"/>
            <a:ext cx="1055975" cy="778654"/>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Client Access</a:t>
            </a:r>
          </a:p>
          <a:p>
            <a:pPr lvl="0">
              <a:defRPr sz="1800"/>
            </a:pPr>
            <a:r>
              <a:rPr sz="900">
                <a:latin typeface="Helvetica Neue Thin"/>
                <a:ea typeface="Helvetica Neue Thin"/>
                <a:cs typeface="Helvetica Neue Thin"/>
                <a:sym typeface="Helvetica Neue Thin"/>
              </a:rPr>
              <a:t>Simplified Mobile App User Authentication</a:t>
            </a:r>
          </a:p>
        </p:txBody>
      </p:sp>
      <p:sp>
        <p:nvSpPr>
          <p:cNvPr id="224" name="Shape 224"/>
          <p:cNvSpPr/>
          <p:nvPr/>
        </p:nvSpPr>
        <p:spPr>
          <a:xfrm>
            <a:off x="7538847" y="989305"/>
            <a:ext cx="1055975" cy="916767"/>
          </a:xfrm>
          <a:prstGeom prst="rect">
            <a:avLst/>
          </a:prstGeom>
          <a:ln w="12700">
            <a:miter lim="400000"/>
          </a:ln>
          <a:extLst>
            <a:ext uri="{C572A759-6A51-4108-AA02-DFA0A04FC94B}">
              <ma14:wrappingTextBoxFlag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StrongLoop Arc</a:t>
            </a:r>
          </a:p>
          <a:p>
            <a:pPr lvl="0">
              <a:defRPr sz="1800"/>
            </a:pPr>
            <a:r>
              <a:rPr sz="900">
                <a:latin typeface="Helvetica Neue Thin"/>
                <a:ea typeface="Helvetica Neue Thin"/>
                <a:cs typeface="Helvetica Neue Thin"/>
                <a:sym typeface="Helvetica Neue Thin"/>
              </a:rPr>
              <a:t>Enterprise Node.js to build, deploy, scale manage and deploy your mobile APIs </a:t>
            </a:r>
          </a:p>
        </p:txBody>
      </p:sp>
    </p:spTree>
    <p:extLst>
      <p:ext uri="{BB962C8B-B14F-4D97-AF65-F5344CB8AC3E}">
        <p14:creationId xmlns:p14="http://schemas.microsoft.com/office/powerpoint/2010/main" val="4275510273"/>
      </p:ext>
    </p:extLst>
  </p:cSld>
  <p:clrMapOvr>
    <a:masterClrMapping/>
  </p:clrMapOvr>
  <p:transition spd="med">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p:nvPr/>
        </p:nvSpPr>
        <p:spPr>
          <a:xfrm>
            <a:off x="198593" y="379093"/>
            <a:ext cx="8543435" cy="484988"/>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lvl1pPr algn="l" defTabSz="642937">
              <a:spcBef>
                <a:spcPts val="2400"/>
              </a:spcBef>
              <a:defRPr sz="4000">
                <a:latin typeface="Helvetica Neue Light"/>
                <a:ea typeface="Helvetica Neue Light"/>
                <a:cs typeface="Helvetica Neue Light"/>
                <a:sym typeface="Helvetica Neue Light"/>
              </a:defRPr>
            </a:lvl1pPr>
          </a:lstStyle>
          <a:p>
            <a:pPr algn="ctr">
              <a:defRPr sz="1800"/>
            </a:pPr>
            <a:r>
              <a:rPr lang="ga-IE" sz="1400" dirty="0" smtClean="0"/>
              <a:t>Fit for an enterprise, t</a:t>
            </a:r>
            <a:r>
              <a:rPr sz="1400" kern="0" dirty="0" smtClean="0">
                <a:solidFill>
                  <a:sysClr val="windowText" lastClr="000000"/>
                </a:solidFill>
              </a:rPr>
              <a:t>he </a:t>
            </a:r>
            <a:r>
              <a:rPr sz="1400" kern="0" dirty="0">
                <a:solidFill>
                  <a:sysClr val="windowText" lastClr="000000"/>
                </a:solidFill>
              </a:rPr>
              <a:t>DevOps experience is unified and open across compute technologies, Bluemix delivery methods, and integrated </a:t>
            </a:r>
            <a:r>
              <a:rPr sz="1400" kern="0" dirty="0" smtClean="0">
                <a:solidFill>
                  <a:sysClr val="windowText" lastClr="000000"/>
                </a:solidFill>
              </a:rPr>
              <a:t>systems</a:t>
            </a:r>
            <a:r>
              <a:rPr lang="ga-IE" sz="1400" kern="0" dirty="0" smtClean="0">
                <a:solidFill>
                  <a:sysClr val="windowText" lastClr="000000"/>
                </a:solidFill>
              </a:rPr>
              <a:t>.</a:t>
            </a:r>
            <a:endParaRPr sz="1400" kern="0" dirty="0">
              <a:solidFill>
                <a:sysClr val="windowText" lastClr="000000"/>
              </a:solidFill>
            </a:endParaRPr>
          </a:p>
        </p:txBody>
      </p:sp>
      <p:pic>
        <p:nvPicPr>
          <p:cNvPr id="831" name="pasted-image.pdf"/>
          <p:cNvPicPr/>
          <p:nvPr/>
        </p:nvPicPr>
        <p:blipFill>
          <a:blip r:embed="rId3">
            <a:extLst/>
          </a:blip>
          <a:stretch>
            <a:fillRect/>
          </a:stretch>
        </p:blipFill>
        <p:spPr>
          <a:xfrm>
            <a:off x="432372" y="1055433"/>
            <a:ext cx="8309656" cy="3894645"/>
          </a:xfrm>
          <a:prstGeom prst="rect">
            <a:avLst/>
          </a:prstGeom>
          <a:ln w="12700">
            <a:miter lim="400000"/>
          </a:ln>
        </p:spPr>
      </p:pic>
      <p:sp>
        <p:nvSpPr>
          <p:cNvPr id="5" name="Shape 829"/>
          <p:cNvSpPr txBox="1">
            <a:spLocks/>
          </p:cNvSpPr>
          <p:nvPr/>
        </p:nvSpPr>
        <p:spPr>
          <a:xfrm>
            <a:off x="191657" y="40042"/>
            <a:ext cx="8726023" cy="675928"/>
          </a:xfrm>
          <a:prstGeom prst="rect">
            <a:avLst/>
          </a:prstGeom>
        </p:spPr>
        <p:txBody>
          <a:bodyPr vert="horz" lIns="28573" tIns="28573" rIns="28573" bIns="28573" rtlCol="0" anchor="t">
            <a:norm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defRPr sz="1800" b="0"/>
            </a:pPr>
            <a:r>
              <a:rPr lang="en-US" sz="2100" dirty="0" smtClean="0">
                <a:solidFill>
                  <a:srgbClr val="4F81BD"/>
                </a:solidFill>
                <a:latin typeface="Helvetica"/>
                <a:cs typeface="Helvetica"/>
              </a:rPr>
              <a:t>Continuous Innovation &amp; Delivery</a:t>
            </a:r>
            <a:endParaRPr lang="en-US" sz="2100" dirty="0">
              <a:solidFill>
                <a:srgbClr val="4F81BD"/>
              </a:solidFill>
              <a:latin typeface="Helvetica"/>
              <a:cs typeface="Helvetica"/>
            </a:endParaRPr>
          </a:p>
        </p:txBody>
      </p:sp>
    </p:spTree>
    <p:extLst>
      <p:ext uri="{BB962C8B-B14F-4D97-AF65-F5344CB8AC3E}">
        <p14:creationId xmlns:p14="http://schemas.microsoft.com/office/powerpoint/2010/main" val="3119234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9144000" cy="3658260"/>
          </a:xfrm>
          <a:prstGeom prst="rect">
            <a:avLst/>
          </a:prstGeom>
        </p:spPr>
      </p:pic>
      <p:sp>
        <p:nvSpPr>
          <p:cNvPr id="60" name="Rectangle 59"/>
          <p:cNvSpPr/>
          <p:nvPr/>
        </p:nvSpPr>
        <p:spPr>
          <a:xfrm>
            <a:off x="0" y="1689738"/>
            <a:ext cx="9144000" cy="253916"/>
          </a:xfrm>
          <a:prstGeom prst="rect">
            <a:avLst/>
          </a:prstGeom>
          <a:solidFill>
            <a:srgbClr val="0D426C">
              <a:alpha val="61000"/>
            </a:srgbClr>
          </a:solidFill>
          <a:ln w="25400" cap="flat">
            <a:no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l" defTabSz="309563" rtl="0" latinLnBrk="1" hangingPunct="0"/>
            <a:endParaRPr lang="en-US" sz="1400">
              <a:solidFill>
                <a:srgbClr val="000000"/>
              </a:solidFill>
              <a:latin typeface="Gill Sans"/>
              <a:ea typeface="Gill Sans"/>
              <a:cs typeface="Gill Sans"/>
              <a:sym typeface="Gill Sans"/>
            </a:endParaRPr>
          </a:p>
        </p:txBody>
      </p:sp>
      <p:sp>
        <p:nvSpPr>
          <p:cNvPr id="11" name="Shape 102"/>
          <p:cNvSpPr>
            <a:spLocks noChangeArrowheads="1"/>
          </p:cNvSpPr>
          <p:nvPr/>
        </p:nvSpPr>
        <p:spPr bwMode="auto">
          <a:xfrm>
            <a:off x="273231" y="2150050"/>
            <a:ext cx="2894011"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solidFill>
                  <a:schemeClr val="bg1"/>
                </a:solidFill>
                <a:latin typeface="Helvetica" panose="020B0604020202020204" pitchFamily="34" charset="0"/>
                <a:ea typeface="Helvetica Light"/>
                <a:cs typeface="Helvetica" panose="020B0604020202020204" pitchFamily="34" charset="0"/>
                <a:sym typeface="Helvetica" panose="020B0604020202020204" pitchFamily="34" charset="0"/>
              </a:rPr>
              <a:t>“Two guys in a Starbucks can have access to the same computing power as a Fortune 500 company.” </a:t>
            </a:r>
          </a:p>
          <a:p>
            <a:r>
              <a:rPr lang="en-US" altLang="en-US" sz="1000" i="1" dirty="0">
                <a:solidFill>
                  <a:schemeClr val="bg1"/>
                </a:solidFill>
                <a:latin typeface="Helvetica" panose="020B0604020202020204" pitchFamily="34" charset="0"/>
                <a:ea typeface="Helvetica Light"/>
                <a:cs typeface="Helvetica" panose="020B0604020202020204" pitchFamily="34" charset="0"/>
                <a:sym typeface="Helvetica" panose="020B0604020202020204" pitchFamily="34" charset="0"/>
              </a:rPr>
              <a:t>Jim Deters - Founder, Galvanize</a:t>
            </a:r>
          </a:p>
        </p:txBody>
      </p:sp>
      <p:sp>
        <p:nvSpPr>
          <p:cNvPr id="12" name="Title 1"/>
          <p:cNvSpPr txBox="1">
            <a:spLocks/>
          </p:cNvSpPr>
          <p:nvPr/>
        </p:nvSpPr>
        <p:spPr>
          <a:xfrm>
            <a:off x="47036" y="70563"/>
            <a:ext cx="4009598" cy="452556"/>
          </a:xfrm>
          <a:prstGeom prst="rect">
            <a:avLst/>
          </a:prstGeom>
        </p:spPr>
        <p:txBody>
          <a:bodyPr lIns="34290" tIns="17145" rIns="34290" bIns="17145"/>
          <a:lstStyle>
            <a:lvl1pPr defTabSz="825500">
              <a:defRPr sz="6500" b="1">
                <a:latin typeface="+mn-lt"/>
                <a:ea typeface="+mn-ea"/>
                <a:cs typeface="+mn-cs"/>
                <a:sym typeface="Helvetica Neue"/>
              </a:defRPr>
            </a:lvl1pPr>
            <a:lvl2pPr defTabSz="825500">
              <a:defRPr sz="6500" b="1">
                <a:latin typeface="+mn-lt"/>
                <a:ea typeface="+mn-ea"/>
                <a:cs typeface="+mn-cs"/>
                <a:sym typeface="Helvetica Neue"/>
              </a:defRPr>
            </a:lvl2pPr>
            <a:lvl3pPr defTabSz="825500">
              <a:defRPr sz="6500" b="1">
                <a:latin typeface="+mn-lt"/>
                <a:ea typeface="+mn-ea"/>
                <a:cs typeface="+mn-cs"/>
                <a:sym typeface="Helvetica Neue"/>
              </a:defRPr>
            </a:lvl3pPr>
            <a:lvl4pPr defTabSz="825500">
              <a:defRPr sz="6500" b="1">
                <a:latin typeface="+mn-lt"/>
                <a:ea typeface="+mn-ea"/>
                <a:cs typeface="+mn-cs"/>
                <a:sym typeface="Helvetica Neue"/>
              </a:defRPr>
            </a:lvl4pPr>
            <a:lvl5pPr defTabSz="825500">
              <a:defRPr sz="6500" b="1">
                <a:latin typeface="+mn-lt"/>
                <a:ea typeface="+mn-ea"/>
                <a:cs typeface="+mn-cs"/>
                <a:sym typeface="Helvetica Neue"/>
              </a:defRPr>
            </a:lvl5pPr>
            <a:lvl6pPr defTabSz="825500">
              <a:defRPr sz="6500" b="1">
                <a:latin typeface="+mn-lt"/>
                <a:ea typeface="+mn-ea"/>
                <a:cs typeface="+mn-cs"/>
                <a:sym typeface="Helvetica Neue"/>
              </a:defRPr>
            </a:lvl6pPr>
            <a:lvl7pPr defTabSz="825500">
              <a:defRPr sz="6500" b="1">
                <a:latin typeface="+mn-lt"/>
                <a:ea typeface="+mn-ea"/>
                <a:cs typeface="+mn-cs"/>
                <a:sym typeface="Helvetica Neue"/>
              </a:defRPr>
            </a:lvl7pPr>
            <a:lvl8pPr defTabSz="825500">
              <a:defRPr sz="6500" b="1">
                <a:latin typeface="+mn-lt"/>
                <a:ea typeface="+mn-ea"/>
                <a:cs typeface="+mn-cs"/>
                <a:sym typeface="Helvetica Neue"/>
              </a:defRPr>
            </a:lvl8pPr>
            <a:lvl9pPr defTabSz="825500">
              <a:defRPr sz="6500" b="1">
                <a:latin typeface="+mn-lt"/>
                <a:ea typeface="+mn-ea"/>
                <a:cs typeface="+mn-cs"/>
                <a:sym typeface="Helvetica Neue"/>
              </a:defRPr>
            </a:lvl9pPr>
          </a:lstStyle>
          <a:p>
            <a:r>
              <a:rPr lang="en-US" sz="1800" dirty="0" smtClean="0">
                <a:solidFill>
                  <a:srgbClr val="3ABB9F"/>
                </a:solidFill>
              </a:rPr>
              <a:t>The rate of innovation is expediential</a:t>
            </a:r>
            <a:endParaRPr lang="en-US" sz="1800" dirty="0">
              <a:solidFill>
                <a:srgbClr val="3ABB9F"/>
              </a:solidFill>
            </a:endParaRPr>
          </a:p>
        </p:txBody>
      </p:sp>
      <p:grpSp>
        <p:nvGrpSpPr>
          <p:cNvPr id="13" name="Group 107"/>
          <p:cNvGrpSpPr>
            <a:grpSpLocks/>
          </p:cNvGrpSpPr>
          <p:nvPr/>
        </p:nvGrpSpPr>
        <p:grpSpPr bwMode="auto">
          <a:xfrm>
            <a:off x="2356387" y="3724866"/>
            <a:ext cx="648891" cy="571024"/>
            <a:chOff x="0" y="0"/>
            <a:chExt cx="1027287" cy="905367"/>
          </a:xfrm>
        </p:grpSpPr>
        <p:pic>
          <p:nvPicPr>
            <p:cNvPr id="14" name="image88.png" descr="cloudmonitoring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0" y="142952"/>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5"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16" name="Group 134"/>
          <p:cNvGrpSpPr>
            <a:grpSpLocks/>
          </p:cNvGrpSpPr>
          <p:nvPr/>
        </p:nvGrpSpPr>
        <p:grpSpPr bwMode="auto">
          <a:xfrm>
            <a:off x="7146465" y="4282609"/>
            <a:ext cx="648891" cy="572105"/>
            <a:chOff x="0" y="0"/>
            <a:chExt cx="1027287" cy="905367"/>
          </a:xfrm>
        </p:grpSpPr>
        <p:pic>
          <p:nvPicPr>
            <p:cNvPr id="17"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8" name="image82.png" descr="sqldb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700" y="171543"/>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19" name="Group 89"/>
          <p:cNvGrpSpPr>
            <a:grpSpLocks/>
          </p:cNvGrpSpPr>
          <p:nvPr/>
        </p:nvGrpSpPr>
        <p:grpSpPr bwMode="auto">
          <a:xfrm>
            <a:off x="1753184" y="4055193"/>
            <a:ext cx="648891" cy="571024"/>
            <a:chOff x="0" y="0"/>
            <a:chExt cx="1027287" cy="905370"/>
          </a:xfrm>
        </p:grpSpPr>
        <p:pic>
          <p:nvPicPr>
            <p:cNvPr id="20"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1" name="image68.png" descr="64x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55" y="133422"/>
              <a:ext cx="562072" cy="562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2" name="Group 83"/>
          <p:cNvGrpSpPr>
            <a:grpSpLocks/>
          </p:cNvGrpSpPr>
          <p:nvPr/>
        </p:nvGrpSpPr>
        <p:grpSpPr bwMode="auto">
          <a:xfrm>
            <a:off x="2971941" y="3897834"/>
            <a:ext cx="648891" cy="571024"/>
            <a:chOff x="0" y="0"/>
            <a:chExt cx="1027287" cy="905370"/>
          </a:xfrm>
        </p:grpSpPr>
        <p:pic>
          <p:nvPicPr>
            <p:cNvPr id="23"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4" name="image65.png" descr="AppScan_64x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10" y="141364"/>
              <a:ext cx="609705" cy="60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5" name="Group 86"/>
          <p:cNvGrpSpPr>
            <a:grpSpLocks/>
          </p:cNvGrpSpPr>
          <p:nvPr/>
        </p:nvGrpSpPr>
        <p:grpSpPr bwMode="auto">
          <a:xfrm>
            <a:off x="5912475" y="3732393"/>
            <a:ext cx="646728" cy="571024"/>
            <a:chOff x="0" y="0"/>
            <a:chExt cx="1027290" cy="903112"/>
          </a:xfrm>
        </p:grpSpPr>
        <p:pic>
          <p:nvPicPr>
            <p:cNvPr id="26"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27" name="image67.png" descr="ODM-Cloud-OE-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88" y="186960"/>
              <a:ext cx="525555" cy="524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28" name="Group 92"/>
          <p:cNvGrpSpPr>
            <a:grpSpLocks/>
          </p:cNvGrpSpPr>
          <p:nvPr/>
        </p:nvGrpSpPr>
        <p:grpSpPr bwMode="auto">
          <a:xfrm>
            <a:off x="4165406" y="3973400"/>
            <a:ext cx="658625" cy="580757"/>
            <a:chOff x="0" y="0"/>
            <a:chExt cx="1043093" cy="918915"/>
          </a:xfrm>
        </p:grpSpPr>
        <p:pic>
          <p:nvPicPr>
            <p:cNvPr id="29" name="image69.png" descr="C:\Users\Bryan\Desktop\grey rec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043094" cy="918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 name="image71.png" descr="datacache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353" y="180303"/>
              <a:ext cx="531030" cy="53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1" name="Group 95"/>
          <p:cNvGrpSpPr>
            <a:grpSpLocks/>
          </p:cNvGrpSpPr>
          <p:nvPr/>
        </p:nvGrpSpPr>
        <p:grpSpPr bwMode="auto">
          <a:xfrm>
            <a:off x="3546633" y="4248402"/>
            <a:ext cx="648891" cy="571024"/>
            <a:chOff x="0" y="0"/>
            <a:chExt cx="1027287" cy="905367"/>
          </a:xfrm>
        </p:grpSpPr>
        <p:pic>
          <p:nvPicPr>
            <p:cNvPr id="32"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3" name="image80.png" descr="bi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41" y="176308"/>
              <a:ext cx="543018" cy="543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4" name="Group 98"/>
          <p:cNvGrpSpPr>
            <a:grpSpLocks/>
          </p:cNvGrpSpPr>
          <p:nvPr/>
        </p:nvGrpSpPr>
        <p:grpSpPr bwMode="auto">
          <a:xfrm>
            <a:off x="4790692" y="3734915"/>
            <a:ext cx="648891" cy="571024"/>
            <a:chOff x="0" y="0"/>
            <a:chExt cx="1027290" cy="905370"/>
          </a:xfrm>
        </p:grpSpPr>
        <p:pic>
          <p:nvPicPr>
            <p:cNvPr id="35"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6" name="image83.png" descr="jsondblar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113" y="158836"/>
              <a:ext cx="585890" cy="586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37" name="Group 104"/>
          <p:cNvGrpSpPr>
            <a:grpSpLocks/>
          </p:cNvGrpSpPr>
          <p:nvPr/>
        </p:nvGrpSpPr>
        <p:grpSpPr bwMode="auto">
          <a:xfrm>
            <a:off x="6497574" y="4055194"/>
            <a:ext cx="648891" cy="571024"/>
            <a:chOff x="0" y="0"/>
            <a:chExt cx="1027287" cy="905367"/>
          </a:xfrm>
        </p:grpSpPr>
        <p:pic>
          <p:nvPicPr>
            <p:cNvPr id="38"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9" name="image86.png" descr="watson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49" y="136599"/>
              <a:ext cx="609705" cy="60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0" name="Group 122"/>
          <p:cNvGrpSpPr>
            <a:grpSpLocks/>
          </p:cNvGrpSpPr>
          <p:nvPr/>
        </p:nvGrpSpPr>
        <p:grpSpPr bwMode="auto">
          <a:xfrm>
            <a:off x="7744925" y="3955595"/>
            <a:ext cx="648891" cy="572105"/>
            <a:chOff x="0" y="0"/>
            <a:chExt cx="1027290" cy="905370"/>
          </a:xfrm>
        </p:grpSpPr>
        <p:pic>
          <p:nvPicPr>
            <p:cNvPr id="41"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2" name="image63.png" descr="MAM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8975" y="192192"/>
              <a:ext cx="490623" cy="490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3" name="Group 125"/>
          <p:cNvGrpSpPr>
            <a:grpSpLocks/>
          </p:cNvGrpSpPr>
          <p:nvPr/>
        </p:nvGrpSpPr>
        <p:grpSpPr bwMode="auto">
          <a:xfrm>
            <a:off x="5340286" y="4078070"/>
            <a:ext cx="648891" cy="571024"/>
            <a:chOff x="0" y="0"/>
            <a:chExt cx="1027290" cy="905367"/>
          </a:xfrm>
        </p:grpSpPr>
        <p:pic>
          <p:nvPicPr>
            <p:cNvPr id="44"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91" cy="90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5" name="image66.png" descr="rapidapps_identifier_64x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983" y="193780"/>
              <a:ext cx="514440" cy="51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6" name="Group 131"/>
          <p:cNvGrpSpPr>
            <a:grpSpLocks/>
          </p:cNvGrpSpPr>
          <p:nvPr/>
        </p:nvGrpSpPr>
        <p:grpSpPr bwMode="auto">
          <a:xfrm>
            <a:off x="5934264" y="4406058"/>
            <a:ext cx="648891" cy="571024"/>
            <a:chOff x="0" y="0"/>
            <a:chExt cx="1027287" cy="905370"/>
          </a:xfrm>
        </p:grpSpPr>
        <p:pic>
          <p:nvPicPr>
            <p:cNvPr id="47"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48" name="image75.png" descr="mqa_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2287" y="174720"/>
              <a:ext cx="609706" cy="60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grpSp>
        <p:nvGrpSpPr>
          <p:cNvPr id="49" name="Group 101"/>
          <p:cNvGrpSpPr>
            <a:grpSpLocks/>
          </p:cNvGrpSpPr>
          <p:nvPr/>
        </p:nvGrpSpPr>
        <p:grpSpPr bwMode="auto">
          <a:xfrm>
            <a:off x="1149689" y="4511860"/>
            <a:ext cx="648891" cy="571024"/>
            <a:chOff x="0" y="0"/>
            <a:chExt cx="1027290" cy="903112"/>
          </a:xfrm>
        </p:grpSpPr>
        <p:pic>
          <p:nvPicPr>
            <p:cNvPr id="50" name="image36.png" descr="C:\Users\Bryan\Desktop\blue 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51" name="image84.png" descr="cloudant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937" y="150518"/>
              <a:ext cx="609707" cy="60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grpSp>
      <p:sp>
        <p:nvSpPr>
          <p:cNvPr id="52" name="Shape 118"/>
          <p:cNvSpPr>
            <a:spLocks noChangeArrowheads="1"/>
          </p:cNvSpPr>
          <p:nvPr/>
        </p:nvSpPr>
        <p:spPr bwMode="auto">
          <a:xfrm>
            <a:off x="5571533" y="2517468"/>
            <a:ext cx="1174492" cy="39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dirty="0">
                <a:solidFill>
                  <a:schemeClr val="bg1"/>
                </a:solidFill>
                <a:latin typeface="Helvetica Neue" charset="0"/>
                <a:ea typeface="Helvetica Light"/>
                <a:cs typeface="Helvetica Light"/>
                <a:sym typeface="Helvetica Neue" charset="0"/>
              </a:rPr>
              <a:t>Design Thinking</a:t>
            </a:r>
          </a:p>
        </p:txBody>
      </p:sp>
      <p:sp>
        <p:nvSpPr>
          <p:cNvPr id="53" name="Shape 118"/>
          <p:cNvSpPr>
            <a:spLocks noChangeArrowheads="1"/>
          </p:cNvSpPr>
          <p:nvPr/>
        </p:nvSpPr>
        <p:spPr bwMode="auto">
          <a:xfrm>
            <a:off x="6548299" y="4630440"/>
            <a:ext cx="658900"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Containers</a:t>
            </a:r>
          </a:p>
        </p:txBody>
      </p:sp>
      <p:sp>
        <p:nvSpPr>
          <p:cNvPr id="54" name="Shape 118"/>
          <p:cNvSpPr>
            <a:spLocks noChangeArrowheads="1"/>
          </p:cNvSpPr>
          <p:nvPr/>
        </p:nvSpPr>
        <p:spPr bwMode="auto">
          <a:xfrm>
            <a:off x="4042077" y="4576729"/>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Extreme </a:t>
            </a:r>
            <a:endParaRPr lang="en-US" altLang="en-US" sz="900" dirty="0" smtClean="0">
              <a:solidFill>
                <a:schemeClr val="bg1"/>
              </a:solidFill>
              <a:latin typeface="Helvetica Neue" charset="0"/>
              <a:ea typeface="Helvetica Light"/>
              <a:cs typeface="Helvetica Light"/>
              <a:sym typeface="Helvetica Neue" charset="0"/>
            </a:endParaRPr>
          </a:p>
          <a:p>
            <a:pPr algn="ctr" eaLnBrk="1" hangingPunct="1"/>
            <a:r>
              <a:rPr lang="en-US" altLang="en-US" sz="900" dirty="0" smtClean="0">
                <a:solidFill>
                  <a:schemeClr val="bg1"/>
                </a:solidFill>
                <a:latin typeface="Helvetica Neue" charset="0"/>
                <a:ea typeface="Helvetica Light"/>
                <a:cs typeface="Helvetica Light"/>
                <a:sym typeface="Helvetica Neue" charset="0"/>
              </a:rPr>
              <a:t>Agile</a:t>
            </a:r>
            <a:endParaRPr lang="en-US" altLang="en-US" sz="900" dirty="0">
              <a:solidFill>
                <a:schemeClr val="bg1"/>
              </a:solidFill>
              <a:latin typeface="Helvetica Neue" charset="0"/>
              <a:ea typeface="Helvetica Light"/>
              <a:cs typeface="Helvetica Light"/>
              <a:sym typeface="Helvetica Neue" charset="0"/>
            </a:endParaRPr>
          </a:p>
        </p:txBody>
      </p:sp>
      <p:sp>
        <p:nvSpPr>
          <p:cNvPr id="55" name="Shape 118"/>
          <p:cNvSpPr>
            <a:spLocks noChangeArrowheads="1"/>
          </p:cNvSpPr>
          <p:nvPr/>
        </p:nvSpPr>
        <p:spPr bwMode="auto">
          <a:xfrm>
            <a:off x="1872226" y="4261520"/>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a:solidFill>
                  <a:schemeClr val="bg1"/>
                </a:solidFill>
                <a:latin typeface="Helvetica Neue" charset="0"/>
                <a:ea typeface="Helvetica Light"/>
                <a:cs typeface="Helvetica Light"/>
                <a:sym typeface="Helvetica Neue" charset="0"/>
              </a:rPr>
              <a:t>IoT</a:t>
            </a:r>
          </a:p>
        </p:txBody>
      </p:sp>
      <p:sp>
        <p:nvSpPr>
          <p:cNvPr id="56" name="Shape 118"/>
          <p:cNvSpPr>
            <a:spLocks noChangeArrowheads="1"/>
          </p:cNvSpPr>
          <p:nvPr/>
        </p:nvSpPr>
        <p:spPr bwMode="auto">
          <a:xfrm>
            <a:off x="3385621" y="3950768"/>
            <a:ext cx="64564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a:solidFill>
                  <a:schemeClr val="bg1"/>
                </a:solidFill>
                <a:latin typeface="Helvetica Neue" charset="0"/>
                <a:ea typeface="Helvetica Light"/>
                <a:cs typeface="Helvetica Light"/>
                <a:sym typeface="Helvetica Neue" charset="0"/>
              </a:rPr>
              <a:t>APIs</a:t>
            </a:r>
          </a:p>
        </p:txBody>
      </p:sp>
      <p:sp>
        <p:nvSpPr>
          <p:cNvPr id="57" name="Shape 118"/>
          <p:cNvSpPr>
            <a:spLocks noChangeArrowheads="1"/>
          </p:cNvSpPr>
          <p:nvPr/>
        </p:nvSpPr>
        <p:spPr bwMode="auto">
          <a:xfrm>
            <a:off x="7195546" y="3916303"/>
            <a:ext cx="55485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smtClean="0">
                <a:solidFill>
                  <a:schemeClr val="bg1"/>
                </a:solidFill>
                <a:latin typeface="Helvetica Neue" charset="0"/>
                <a:ea typeface="Helvetica Light"/>
                <a:cs typeface="Helvetica Light"/>
                <a:sym typeface="Helvetica Neue" charset="0"/>
              </a:rPr>
              <a:t>Micro</a:t>
            </a:r>
          </a:p>
          <a:p>
            <a:pPr algn="ctr" eaLnBrk="1" hangingPunct="1"/>
            <a:r>
              <a:rPr lang="en-US" altLang="en-US" sz="900" dirty="0" smtClean="0">
                <a:solidFill>
                  <a:schemeClr val="bg1"/>
                </a:solidFill>
                <a:latin typeface="Helvetica Neue" charset="0"/>
                <a:ea typeface="Helvetica Light"/>
                <a:cs typeface="Helvetica Light"/>
                <a:sym typeface="Helvetica Neue" charset="0"/>
              </a:rPr>
              <a:t>services</a:t>
            </a:r>
            <a:endParaRPr lang="en-US" altLang="en-US" sz="900" dirty="0">
              <a:solidFill>
                <a:schemeClr val="bg1"/>
              </a:solidFill>
              <a:latin typeface="Helvetica Neue" charset="0"/>
              <a:ea typeface="Helvetica Light"/>
              <a:cs typeface="Helvetica Light"/>
              <a:sym typeface="Helvetica Neue" charset="0"/>
            </a:endParaRPr>
          </a:p>
        </p:txBody>
      </p:sp>
      <p:sp>
        <p:nvSpPr>
          <p:cNvPr id="58" name="Shape 118"/>
          <p:cNvSpPr>
            <a:spLocks noChangeArrowheads="1"/>
          </p:cNvSpPr>
          <p:nvPr/>
        </p:nvSpPr>
        <p:spPr bwMode="auto">
          <a:xfrm>
            <a:off x="5338337" y="4618503"/>
            <a:ext cx="640986"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ctr" eaLnBrk="1" hangingPunct="1"/>
            <a:r>
              <a:rPr lang="en-US" altLang="en-US" sz="900" dirty="0">
                <a:solidFill>
                  <a:schemeClr val="bg1"/>
                </a:solidFill>
                <a:latin typeface="Helvetica Neue" charset="0"/>
                <a:ea typeface="Helvetica Light"/>
                <a:cs typeface="Helvetica Light"/>
                <a:sym typeface="Helvetica Neue" charset="0"/>
              </a:rPr>
              <a:t>Tooling</a:t>
            </a:r>
          </a:p>
        </p:txBody>
      </p:sp>
      <p:sp>
        <p:nvSpPr>
          <p:cNvPr id="59" name="Shape 118"/>
          <p:cNvSpPr>
            <a:spLocks noChangeArrowheads="1"/>
          </p:cNvSpPr>
          <p:nvPr/>
        </p:nvSpPr>
        <p:spPr bwMode="auto">
          <a:xfrm>
            <a:off x="1420165" y="3768947"/>
            <a:ext cx="904121" cy="307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26788" tIns="26788" rIns="26788" bIns="26788" anchor="ctr"/>
          <a:lstStyle>
            <a:lvl1pPr defTabSz="411163">
              <a:defRPr sz="2200">
                <a:solidFill>
                  <a:schemeClr val="hlink"/>
                </a:solidFill>
                <a:latin typeface="Helvetica" panose="020B0604020202020204" pitchFamily="34" charset="0"/>
                <a:ea typeface="MS PGothic" panose="020B0600070205080204" pitchFamily="34" charset="-128"/>
              </a:defRPr>
            </a:lvl1pPr>
            <a:lvl2pPr marL="742950" indent="-285750" defTabSz="411163">
              <a:defRPr sz="2200">
                <a:solidFill>
                  <a:schemeClr val="hlink"/>
                </a:solidFill>
                <a:latin typeface="Helvetica" panose="020B0604020202020204" pitchFamily="34" charset="0"/>
                <a:ea typeface="MS PGothic" panose="020B0600070205080204" pitchFamily="34" charset="-128"/>
              </a:defRPr>
            </a:lvl2pPr>
            <a:lvl3pPr marL="1143000" indent="-228600" defTabSz="411163">
              <a:defRPr sz="2200">
                <a:solidFill>
                  <a:schemeClr val="hlink"/>
                </a:solidFill>
                <a:latin typeface="Helvetica" panose="020B0604020202020204" pitchFamily="34" charset="0"/>
                <a:ea typeface="MS PGothic" panose="020B0600070205080204" pitchFamily="34" charset="-128"/>
              </a:defRPr>
            </a:lvl3pPr>
            <a:lvl4pPr marL="1600200" indent="-228600" defTabSz="411163">
              <a:defRPr sz="2200">
                <a:solidFill>
                  <a:schemeClr val="hlink"/>
                </a:solidFill>
                <a:latin typeface="Helvetica" panose="020B0604020202020204" pitchFamily="34" charset="0"/>
                <a:ea typeface="MS PGothic" panose="020B0600070205080204" pitchFamily="34" charset="-128"/>
              </a:defRPr>
            </a:lvl4pPr>
            <a:lvl5pPr marL="2057400" indent="-228600" defTabSz="411163">
              <a:defRPr sz="2200">
                <a:solidFill>
                  <a:schemeClr val="hlink"/>
                </a:solidFill>
                <a:latin typeface="Helvetica" panose="020B0604020202020204" pitchFamily="34" charset="0"/>
                <a:ea typeface="MS PGothic" panose="020B0600070205080204" pitchFamily="34" charset="-128"/>
              </a:defRPr>
            </a:lvl5pPr>
            <a:lvl6pPr marL="25146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6pPr>
            <a:lvl7pPr marL="29718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7pPr>
            <a:lvl8pPr marL="34290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8pPr>
            <a:lvl9pPr marL="3886200" indent="-228600" defTabSz="411163" eaLnBrk="0" fontAlgn="base" hangingPunct="0">
              <a:spcBef>
                <a:spcPct val="0"/>
              </a:spcBef>
              <a:spcAft>
                <a:spcPct val="0"/>
              </a:spcAft>
              <a:defRPr sz="2200">
                <a:solidFill>
                  <a:schemeClr val="hlink"/>
                </a:solidFill>
                <a:latin typeface="Helvetica" panose="020B0604020202020204" pitchFamily="34" charset="0"/>
                <a:ea typeface="MS PGothic" panose="020B0600070205080204" pitchFamily="34" charset="-128"/>
              </a:defRPr>
            </a:lvl9pPr>
          </a:lstStyle>
          <a:p>
            <a:pPr algn="r" eaLnBrk="1" hangingPunct="1"/>
            <a:r>
              <a:rPr lang="en-US" altLang="en-US" sz="900" dirty="0">
                <a:solidFill>
                  <a:schemeClr val="bg1"/>
                </a:solidFill>
                <a:latin typeface="Helvetica Neue" charset="0"/>
                <a:ea typeface="Helvetica Light"/>
                <a:cs typeface="Helvetica Light"/>
                <a:sym typeface="Helvetica Neue" charset="0"/>
              </a:rPr>
              <a:t>Runtimes</a:t>
            </a:r>
          </a:p>
        </p:txBody>
      </p:sp>
    </p:spTree>
    <p:extLst>
      <p:ext uri="{BB962C8B-B14F-4D97-AF65-F5344CB8AC3E}">
        <p14:creationId xmlns:p14="http://schemas.microsoft.com/office/powerpoint/2010/main" val="8186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6217319" cy="756136"/>
          </a:xfrm>
          <a:prstGeom prst="rect">
            <a:avLst/>
          </a:prstGeom>
        </p:spPr>
      </p:pic>
      <p:sp>
        <p:nvSpPr>
          <p:cNvPr id="2" name="Title 1"/>
          <p:cNvSpPr>
            <a:spLocks noGrp="1"/>
          </p:cNvSpPr>
          <p:nvPr>
            <p:ph type="title"/>
          </p:nvPr>
        </p:nvSpPr>
        <p:spPr>
          <a:xfrm>
            <a:off x="6412185" y="779610"/>
            <a:ext cx="2486544" cy="276999"/>
          </a:xfrm>
        </p:spPr>
        <p:txBody>
          <a:bodyPr>
            <a:noAutofit/>
          </a:bodyPr>
          <a:lstStyle/>
          <a:p>
            <a:r>
              <a:rPr lang="en-US" sz="1800" dirty="0"/>
              <a:t>Turn new data into new value with </a:t>
            </a:r>
            <a:r>
              <a:rPr lang="en-US" sz="1800" dirty="0" err="1"/>
              <a:t>IoT</a:t>
            </a:r>
            <a:endParaRPr lang="en-US" sz="1800" dirty="0"/>
          </a:p>
        </p:txBody>
      </p:sp>
      <p:pic>
        <p:nvPicPr>
          <p:cNvPr id="7170" name="Picture 2" descr="http://www.ibm.com/analytics/us/en/images/iot/iot-leadspace3.4.png"/>
          <p:cNvPicPr>
            <a:picLocks noChangeAspect="1" noChangeArrowheads="1"/>
          </p:cNvPicPr>
          <p:nvPr/>
        </p:nvPicPr>
        <p:blipFill rotWithShape="1">
          <a:blip r:embed="rId4">
            <a:extLst>
              <a:ext uri="{28A0092B-C50C-407E-A947-70E740481C1C}">
                <a14:useLocalDpi xmlns:a14="http://schemas.microsoft.com/office/drawing/2010/main" val="0"/>
              </a:ext>
            </a:extLst>
          </a:blip>
          <a:srcRect l="72496"/>
          <a:stretch/>
        </p:blipFill>
        <p:spPr bwMode="auto">
          <a:xfrm>
            <a:off x="6190582" y="1248508"/>
            <a:ext cx="2926682" cy="389499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5"/>
          <a:stretch>
            <a:fillRect/>
          </a:stretch>
        </p:blipFill>
        <p:spPr>
          <a:xfrm>
            <a:off x="0" y="756136"/>
            <a:ext cx="6220812" cy="4378569"/>
          </a:xfrm>
          <a:prstGeom prst="rect">
            <a:avLst/>
          </a:prstGeom>
        </p:spPr>
      </p:pic>
      <p:cxnSp>
        <p:nvCxnSpPr>
          <p:cNvPr id="11" name="Straight Connector 10"/>
          <p:cNvCxnSpPr/>
          <p:nvPr/>
        </p:nvCxnSpPr>
        <p:spPr>
          <a:xfrm>
            <a:off x="184639" y="814779"/>
            <a:ext cx="5890846" cy="0"/>
          </a:xfrm>
          <a:prstGeom prst="line">
            <a:avLst/>
          </a:prstGeom>
          <a:noFill/>
          <a:ln w="25400" cap="flat">
            <a:solidFill>
              <a:schemeClr val="accent1">
                <a:lumMod val="50000"/>
              </a:schemeClr>
            </a:solidFill>
            <a:prstDash val="solid"/>
            <a:bevel/>
          </a:ln>
          <a:effectLst/>
        </p:spPr>
        <p:style>
          <a:lnRef idx="0">
            <a:scrgbClr r="0" g="0" b="0"/>
          </a:lnRef>
          <a:fillRef idx="0">
            <a:scrgbClr r="0" g="0" b="0"/>
          </a:fillRef>
          <a:effectRef idx="0">
            <a:scrgbClr r="0" g="0" b="0"/>
          </a:effectRef>
          <a:fontRef idx="none"/>
        </p:style>
      </p:cxnSp>
      <p:sp>
        <p:nvSpPr>
          <p:cNvPr id="12" name="Shape 166"/>
          <p:cNvSpPr/>
          <p:nvPr/>
        </p:nvSpPr>
        <p:spPr>
          <a:xfrm>
            <a:off x="-1" y="45647"/>
            <a:ext cx="6220813" cy="592492"/>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spAutoFit/>
          </a:bodyPr>
          <a:lstStyle/>
          <a:p>
            <a:pPr algn="ctr" defTabSz="914417">
              <a:spcBef>
                <a:spcPts val="438"/>
              </a:spcBef>
              <a:defRPr sz="1800"/>
            </a:pPr>
            <a:r>
              <a:rPr lang="en-US" b="1" dirty="0" smtClean="0">
                <a:solidFill>
                  <a:srgbClr val="4F81BD"/>
                </a:solidFill>
              </a:rPr>
              <a:t>Internet of Things Foundation</a:t>
            </a:r>
            <a:endParaRPr lang="en-US" b="1" dirty="0">
              <a:solidFill>
                <a:srgbClr val="4F81BD"/>
              </a:solidFill>
            </a:endParaRPr>
          </a:p>
          <a:p>
            <a:pPr algn="ctr" defTabSz="914417">
              <a:spcBef>
                <a:spcPts val="438"/>
              </a:spcBef>
              <a:defRPr sz="1800"/>
            </a:pPr>
            <a:r>
              <a:rPr lang="en-US" sz="1100" dirty="0" smtClean="0">
                <a:solidFill>
                  <a:srgbClr val="4F81BD"/>
                </a:solidFill>
              </a:rPr>
              <a:t>Set up and manage your connected devices so all your app’s can access the data</a:t>
            </a:r>
            <a:endParaRPr sz="1100" dirty="0">
              <a:solidFill>
                <a:srgbClr val="4F81BD"/>
              </a:solidFill>
            </a:endParaRPr>
          </a:p>
        </p:txBody>
      </p:sp>
    </p:spTree>
    <p:extLst>
      <p:ext uri="{BB962C8B-B14F-4D97-AF65-F5344CB8AC3E}">
        <p14:creationId xmlns:p14="http://schemas.microsoft.com/office/powerpoint/2010/main" val="212157872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2263" y="1098952"/>
            <a:ext cx="8445500" cy="37885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7272347" y="1472808"/>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7280281" y="2150273"/>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p:nvPr/>
        </p:nvSpPr>
        <p:spPr>
          <a:xfrm>
            <a:off x="7280281" y="2827739"/>
            <a:ext cx="860425" cy="645319"/>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p:nvPr/>
        </p:nvSpPr>
        <p:spPr>
          <a:xfrm>
            <a:off x="7280281" y="3505204"/>
            <a:ext cx="860425" cy="644129"/>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7280281" y="4181479"/>
            <a:ext cx="860425" cy="645319"/>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ectangle 20"/>
          <p:cNvSpPr/>
          <p:nvPr/>
        </p:nvSpPr>
        <p:spPr>
          <a:xfrm>
            <a:off x="322263" y="596505"/>
            <a:ext cx="8445500" cy="502444"/>
          </a:xfrm>
          <a:prstGeom prst="rect">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TextBox 1"/>
          <p:cNvSpPr txBox="1">
            <a:spLocks noChangeArrowheads="1"/>
          </p:cNvSpPr>
          <p:nvPr/>
        </p:nvSpPr>
        <p:spPr bwMode="auto">
          <a:xfrm>
            <a:off x="329627" y="685800"/>
            <a:ext cx="84381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eaLnBrk="1" hangingPunct="1"/>
            <a:r>
              <a:rPr lang="en-US" sz="2000" b="1" dirty="0" smtClean="0">
                <a:solidFill>
                  <a:schemeClr val="bg1"/>
                </a:solidFill>
              </a:rPr>
              <a:t>Hybrid Integration</a:t>
            </a:r>
            <a:endParaRPr lang="en-US" sz="2000" b="1" dirty="0">
              <a:solidFill>
                <a:schemeClr val="bg1"/>
              </a:solidFill>
            </a:endParaRPr>
          </a:p>
        </p:txBody>
      </p:sp>
      <p:sp>
        <p:nvSpPr>
          <p:cNvPr id="23" name="TextBox 22"/>
          <p:cNvSpPr txBox="1"/>
          <p:nvPr/>
        </p:nvSpPr>
        <p:spPr>
          <a:xfrm>
            <a:off x="2736851" y="1683548"/>
            <a:ext cx="3908266" cy="323165"/>
          </a:xfrm>
          <a:prstGeom prst="rect">
            <a:avLst/>
          </a:prstGeom>
          <a:noFill/>
        </p:spPr>
        <p:txBody>
          <a:bodyPr wrap="none">
            <a:spAutoFit/>
          </a:bodyPr>
          <a:lstStyle/>
          <a:p>
            <a:pPr>
              <a:defRPr/>
            </a:pPr>
            <a:r>
              <a:rPr lang="en-US" sz="1500" dirty="0">
                <a:solidFill>
                  <a:schemeClr val="tx1"/>
                </a:solidFill>
                <a:latin typeface="+mj-lt"/>
                <a:cs typeface="+mn-cs"/>
              </a:rPr>
              <a:t>Securely connecting </a:t>
            </a:r>
            <a:r>
              <a:rPr lang="en-US" sz="1500" dirty="0" err="1">
                <a:solidFill>
                  <a:schemeClr val="tx1"/>
                </a:solidFill>
                <a:latin typeface="+mj-lt"/>
                <a:cs typeface="+mn-cs"/>
              </a:rPr>
              <a:t>Bluemix</a:t>
            </a:r>
            <a:r>
              <a:rPr lang="en-US" sz="1500" dirty="0">
                <a:solidFill>
                  <a:schemeClr val="tx1"/>
                </a:solidFill>
                <a:latin typeface="+mj-lt"/>
                <a:cs typeface="+mn-cs"/>
              </a:rPr>
              <a:t> to your local cloud</a:t>
            </a:r>
          </a:p>
        </p:txBody>
      </p:sp>
      <p:sp>
        <p:nvSpPr>
          <p:cNvPr id="24" name="TextBox 23"/>
          <p:cNvSpPr txBox="1"/>
          <p:nvPr/>
        </p:nvSpPr>
        <p:spPr>
          <a:xfrm>
            <a:off x="2736851" y="2382445"/>
            <a:ext cx="4059487" cy="323165"/>
          </a:xfrm>
          <a:prstGeom prst="rect">
            <a:avLst/>
          </a:prstGeom>
          <a:noFill/>
        </p:spPr>
        <p:txBody>
          <a:bodyPr wrap="none">
            <a:spAutoFit/>
          </a:bodyPr>
          <a:lstStyle/>
          <a:p>
            <a:pPr>
              <a:defRPr/>
            </a:pPr>
            <a:r>
              <a:rPr lang="en-US" sz="1500" dirty="0">
                <a:solidFill>
                  <a:schemeClr val="tx1"/>
                </a:solidFill>
                <a:latin typeface="+mj-lt"/>
                <a:cs typeface="+mn-cs"/>
              </a:rPr>
              <a:t>Shaping your data for use by mobile and analytics</a:t>
            </a:r>
          </a:p>
        </p:txBody>
      </p:sp>
      <p:sp>
        <p:nvSpPr>
          <p:cNvPr id="25" name="TextBox 24"/>
          <p:cNvSpPr txBox="1"/>
          <p:nvPr/>
        </p:nvSpPr>
        <p:spPr>
          <a:xfrm>
            <a:off x="2736851" y="3055148"/>
            <a:ext cx="3341517" cy="323165"/>
          </a:xfrm>
          <a:prstGeom prst="rect">
            <a:avLst/>
          </a:prstGeom>
          <a:noFill/>
        </p:spPr>
        <p:txBody>
          <a:bodyPr wrap="none">
            <a:spAutoFit/>
          </a:bodyPr>
          <a:lstStyle/>
          <a:p>
            <a:pPr>
              <a:defRPr/>
            </a:pPr>
            <a:r>
              <a:rPr lang="en-US" sz="1500" dirty="0">
                <a:solidFill>
                  <a:schemeClr val="tx1"/>
                </a:solidFill>
                <a:latin typeface="+mj-lt"/>
                <a:cs typeface="+mn-cs"/>
              </a:rPr>
              <a:t>Delivering your data closer to your users</a:t>
            </a:r>
          </a:p>
        </p:txBody>
      </p:sp>
      <p:sp>
        <p:nvSpPr>
          <p:cNvPr id="28" name="TextBox 27"/>
          <p:cNvSpPr txBox="1"/>
          <p:nvPr/>
        </p:nvSpPr>
        <p:spPr>
          <a:xfrm>
            <a:off x="2736851" y="3683795"/>
            <a:ext cx="3698448" cy="323165"/>
          </a:xfrm>
          <a:prstGeom prst="rect">
            <a:avLst/>
          </a:prstGeom>
          <a:noFill/>
        </p:spPr>
        <p:txBody>
          <a:bodyPr wrap="none">
            <a:spAutoFit/>
          </a:bodyPr>
          <a:lstStyle/>
          <a:p>
            <a:pPr>
              <a:defRPr/>
            </a:pPr>
            <a:r>
              <a:rPr lang="en-US" sz="1500" dirty="0">
                <a:solidFill>
                  <a:schemeClr val="tx1"/>
                </a:solidFill>
                <a:latin typeface="+mj-lt"/>
                <a:cs typeface="+mn-cs"/>
              </a:rPr>
              <a:t>Rapidly compose and mix APIs into new apps</a:t>
            </a:r>
          </a:p>
        </p:txBody>
      </p:sp>
      <p:sp>
        <p:nvSpPr>
          <p:cNvPr id="29" name="TextBox 28"/>
          <p:cNvSpPr txBox="1"/>
          <p:nvPr/>
        </p:nvSpPr>
        <p:spPr>
          <a:xfrm>
            <a:off x="2635252" y="4363645"/>
            <a:ext cx="4083169" cy="323165"/>
          </a:xfrm>
          <a:prstGeom prst="rect">
            <a:avLst/>
          </a:prstGeom>
          <a:noFill/>
        </p:spPr>
        <p:txBody>
          <a:bodyPr wrap="none">
            <a:spAutoFit/>
          </a:bodyPr>
          <a:lstStyle/>
          <a:p>
            <a:pPr>
              <a:defRPr/>
            </a:pPr>
            <a:r>
              <a:rPr lang="en-US" sz="1500" dirty="0">
                <a:solidFill>
                  <a:schemeClr val="tx1"/>
                </a:solidFill>
                <a:latin typeface="+mj-lt"/>
                <a:cs typeface="+mn-cs"/>
              </a:rPr>
              <a:t>Exposing APIs and Data sets into the API Economy</a:t>
            </a:r>
          </a:p>
        </p:txBody>
      </p:sp>
      <p:sp>
        <p:nvSpPr>
          <p:cNvPr id="30" name="TextBox 29"/>
          <p:cNvSpPr txBox="1"/>
          <p:nvPr/>
        </p:nvSpPr>
        <p:spPr>
          <a:xfrm>
            <a:off x="7316273" y="1524531"/>
            <a:ext cx="778904" cy="553998"/>
          </a:xfrm>
          <a:prstGeom prst="rect">
            <a:avLst/>
          </a:prstGeom>
          <a:noFill/>
        </p:spPr>
        <p:txBody>
          <a:bodyPr wrap="none">
            <a:spAutoFit/>
          </a:bodyPr>
          <a:lstStyle/>
          <a:p>
            <a:pPr algn="ctr">
              <a:defRPr/>
            </a:pPr>
            <a:r>
              <a:rPr lang="en-US" sz="1000" dirty="0">
                <a:solidFill>
                  <a:schemeClr val="bg1">
                    <a:lumMod val="85000"/>
                  </a:schemeClr>
                </a:solidFill>
                <a:latin typeface="+mj-lt"/>
                <a:cs typeface="+mn-cs"/>
              </a:rPr>
              <a:t>Secure </a:t>
            </a:r>
          </a:p>
          <a:p>
            <a:pPr algn="ctr">
              <a:defRPr/>
            </a:pPr>
            <a:r>
              <a:rPr lang="en-US" sz="1000" dirty="0">
                <a:solidFill>
                  <a:schemeClr val="bg1">
                    <a:lumMod val="85000"/>
                  </a:schemeClr>
                </a:solidFill>
                <a:latin typeface="+mj-lt"/>
                <a:cs typeface="+mn-cs"/>
              </a:rPr>
              <a:t>Gateway &amp;</a:t>
            </a:r>
          </a:p>
          <a:p>
            <a:pPr algn="ctr">
              <a:defRPr/>
            </a:pPr>
            <a:r>
              <a:rPr lang="en-US" sz="1000" dirty="0">
                <a:solidFill>
                  <a:schemeClr val="bg1">
                    <a:lumMod val="85000"/>
                  </a:schemeClr>
                </a:solidFill>
                <a:latin typeface="+mj-lt"/>
                <a:cs typeface="+mn-cs"/>
              </a:rPr>
              <a:t>Connectors</a:t>
            </a:r>
          </a:p>
        </p:txBody>
      </p:sp>
      <p:sp>
        <p:nvSpPr>
          <p:cNvPr id="31" name="TextBox 30"/>
          <p:cNvSpPr txBox="1"/>
          <p:nvPr/>
        </p:nvSpPr>
        <p:spPr>
          <a:xfrm>
            <a:off x="7354966" y="2369347"/>
            <a:ext cx="706293" cy="230832"/>
          </a:xfrm>
          <a:prstGeom prst="rect">
            <a:avLst/>
          </a:prstGeom>
          <a:noFill/>
        </p:spPr>
        <p:txBody>
          <a:bodyPr wrap="none">
            <a:spAutoFit/>
          </a:bodyPr>
          <a:lstStyle/>
          <a:p>
            <a:pPr algn="ctr">
              <a:defRPr/>
            </a:pPr>
            <a:r>
              <a:rPr lang="en-US" sz="900" dirty="0" err="1">
                <a:solidFill>
                  <a:schemeClr val="bg1">
                    <a:lumMod val="85000"/>
                  </a:schemeClr>
                </a:solidFill>
                <a:latin typeface="+mj-lt"/>
                <a:cs typeface="+mn-cs"/>
              </a:rPr>
              <a:t>DataWorks</a:t>
            </a:r>
            <a:endParaRPr lang="en-US" sz="900" dirty="0">
              <a:solidFill>
                <a:schemeClr val="bg1">
                  <a:lumMod val="85000"/>
                </a:schemeClr>
              </a:solidFill>
              <a:latin typeface="+mj-lt"/>
              <a:cs typeface="+mn-cs"/>
            </a:endParaRPr>
          </a:p>
        </p:txBody>
      </p:sp>
      <p:sp>
        <p:nvSpPr>
          <p:cNvPr id="32" name="TextBox 31"/>
          <p:cNvSpPr txBox="1"/>
          <p:nvPr/>
        </p:nvSpPr>
        <p:spPr>
          <a:xfrm>
            <a:off x="7392897" y="3667125"/>
            <a:ext cx="678059" cy="369332"/>
          </a:xfrm>
          <a:prstGeom prst="rect">
            <a:avLst/>
          </a:prstGeom>
          <a:noFill/>
        </p:spPr>
        <p:txBody>
          <a:bodyPr wrap="none">
            <a:spAutoFit/>
          </a:bodyPr>
          <a:lstStyle/>
          <a:p>
            <a:pPr algn="ctr">
              <a:defRPr/>
            </a:pPr>
            <a:r>
              <a:rPr lang="en-US" sz="900" dirty="0">
                <a:solidFill>
                  <a:schemeClr val="bg1"/>
                </a:solidFill>
                <a:latin typeface="+mj-lt"/>
                <a:cs typeface="+mn-cs"/>
              </a:rPr>
              <a:t>Connect &amp; </a:t>
            </a:r>
          </a:p>
          <a:p>
            <a:pPr algn="ctr">
              <a:defRPr/>
            </a:pPr>
            <a:r>
              <a:rPr lang="en-US" sz="900" dirty="0">
                <a:solidFill>
                  <a:schemeClr val="bg1"/>
                </a:solidFill>
                <a:latin typeface="+mj-lt"/>
                <a:cs typeface="+mn-cs"/>
              </a:rPr>
              <a:t>Compose</a:t>
            </a:r>
          </a:p>
        </p:txBody>
      </p:sp>
      <p:sp>
        <p:nvSpPr>
          <p:cNvPr id="33" name="TextBox 32"/>
          <p:cNvSpPr txBox="1"/>
          <p:nvPr/>
        </p:nvSpPr>
        <p:spPr>
          <a:xfrm>
            <a:off x="7295730" y="4355306"/>
            <a:ext cx="815228" cy="369332"/>
          </a:xfrm>
          <a:prstGeom prst="rect">
            <a:avLst/>
          </a:prstGeom>
          <a:noFill/>
        </p:spPr>
        <p:txBody>
          <a:bodyPr wrap="none">
            <a:spAutoFit/>
          </a:bodyPr>
          <a:lstStyle/>
          <a:p>
            <a:pPr algn="ctr">
              <a:defRPr/>
            </a:pPr>
            <a:r>
              <a:rPr lang="en-US" sz="900" dirty="0" smtClean="0">
                <a:solidFill>
                  <a:schemeClr val="bg1"/>
                </a:solidFill>
                <a:latin typeface="+mj-lt"/>
                <a:cs typeface="+mn-cs"/>
              </a:rPr>
              <a:t>API </a:t>
            </a:r>
            <a:endParaRPr lang="en-US" sz="900" dirty="0">
              <a:solidFill>
                <a:schemeClr val="bg1"/>
              </a:solidFill>
              <a:latin typeface="+mj-lt"/>
              <a:cs typeface="+mn-cs"/>
            </a:endParaRPr>
          </a:p>
          <a:p>
            <a:pPr algn="ctr">
              <a:defRPr/>
            </a:pPr>
            <a:r>
              <a:rPr lang="en-US" sz="900" dirty="0">
                <a:solidFill>
                  <a:schemeClr val="bg1"/>
                </a:solidFill>
                <a:latin typeface="+mj-lt"/>
                <a:cs typeface="+mn-cs"/>
              </a:rPr>
              <a:t>Management</a:t>
            </a:r>
          </a:p>
        </p:txBody>
      </p:sp>
      <p:sp>
        <p:nvSpPr>
          <p:cNvPr id="34" name="TextBox 33"/>
          <p:cNvSpPr txBox="1"/>
          <p:nvPr/>
        </p:nvSpPr>
        <p:spPr>
          <a:xfrm>
            <a:off x="7266036" y="1215629"/>
            <a:ext cx="839706" cy="261610"/>
          </a:xfrm>
          <a:prstGeom prst="rect">
            <a:avLst/>
          </a:prstGeom>
          <a:noFill/>
        </p:spPr>
        <p:txBody>
          <a:bodyPr wrap="none">
            <a:spAutoFit/>
          </a:bodyPr>
          <a:lstStyle/>
          <a:p>
            <a:pPr algn="ctr">
              <a:defRPr/>
            </a:pPr>
            <a:r>
              <a:rPr lang="en-US" sz="1100" dirty="0" smtClean="0">
                <a:solidFill>
                  <a:schemeClr val="bg1">
                    <a:lumMod val="50000"/>
                  </a:schemeClr>
                </a:solidFill>
                <a:latin typeface="+mj-lt"/>
                <a:cs typeface="+mn-cs"/>
              </a:rPr>
              <a:t>The Service</a:t>
            </a:r>
            <a:endParaRPr lang="en-US" sz="1100" dirty="0">
              <a:solidFill>
                <a:schemeClr val="bg1">
                  <a:lumMod val="50000"/>
                </a:schemeClr>
              </a:solidFill>
              <a:latin typeface="+mj-lt"/>
              <a:cs typeface="+mn-cs"/>
            </a:endParaRPr>
          </a:p>
        </p:txBody>
      </p:sp>
      <p:sp>
        <p:nvSpPr>
          <p:cNvPr id="35" name="TextBox 34"/>
          <p:cNvSpPr txBox="1"/>
          <p:nvPr/>
        </p:nvSpPr>
        <p:spPr>
          <a:xfrm>
            <a:off x="1736668" y="1208485"/>
            <a:ext cx="735147" cy="261610"/>
          </a:xfrm>
          <a:prstGeom prst="rect">
            <a:avLst/>
          </a:prstGeom>
          <a:noFill/>
        </p:spPr>
        <p:txBody>
          <a:bodyPr wrap="none">
            <a:spAutoFit/>
          </a:bodyPr>
          <a:lstStyle/>
          <a:p>
            <a:pPr algn="ctr">
              <a:defRPr/>
            </a:pPr>
            <a:r>
              <a:rPr lang="en-US" sz="1100" dirty="0" smtClean="0">
                <a:solidFill>
                  <a:schemeClr val="bg1">
                    <a:lumMod val="50000"/>
                  </a:schemeClr>
                </a:solidFill>
                <a:latin typeface="+mj-lt"/>
                <a:cs typeface="+mn-cs"/>
              </a:rPr>
              <a:t>The Need</a:t>
            </a:r>
            <a:endParaRPr lang="en-US" sz="1100" dirty="0">
              <a:solidFill>
                <a:schemeClr val="bg1">
                  <a:lumMod val="50000"/>
                </a:schemeClr>
              </a:solidFill>
              <a:latin typeface="+mj-lt"/>
              <a:cs typeface="+mn-cs"/>
            </a:endParaRPr>
          </a:p>
        </p:txBody>
      </p:sp>
      <p:sp>
        <p:nvSpPr>
          <p:cNvPr id="36" name="TextBox 35"/>
          <p:cNvSpPr txBox="1"/>
          <p:nvPr/>
        </p:nvSpPr>
        <p:spPr>
          <a:xfrm>
            <a:off x="391854" y="1703606"/>
            <a:ext cx="274434" cy="230832"/>
          </a:xfrm>
          <a:prstGeom prst="rect">
            <a:avLst/>
          </a:prstGeom>
          <a:noFill/>
        </p:spPr>
        <p:txBody>
          <a:bodyPr wrap="none">
            <a:spAutoFit/>
          </a:bodyPr>
          <a:lstStyle/>
          <a:p>
            <a:pPr>
              <a:defRPr/>
            </a:pPr>
            <a:r>
              <a:rPr lang="en-US" sz="900" dirty="0">
                <a:solidFill>
                  <a:schemeClr val="tx1"/>
                </a:solidFill>
                <a:latin typeface="+mj-lt"/>
                <a:cs typeface="+mn-cs"/>
              </a:rPr>
              <a:t>IT</a:t>
            </a:r>
          </a:p>
        </p:txBody>
      </p:sp>
      <p:sp>
        <p:nvSpPr>
          <p:cNvPr id="37" name="TextBox 36"/>
          <p:cNvSpPr txBox="1"/>
          <p:nvPr/>
        </p:nvSpPr>
        <p:spPr>
          <a:xfrm>
            <a:off x="338227" y="2288276"/>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a:solidFill>
                  <a:schemeClr val="tx1"/>
                </a:solidFill>
                <a:latin typeface="+mj-lt"/>
                <a:cs typeface="+mn-cs"/>
              </a:rPr>
              <a:t>Analyst</a:t>
            </a:r>
          </a:p>
        </p:txBody>
      </p:sp>
      <p:sp>
        <p:nvSpPr>
          <p:cNvPr id="38" name="TextBox 37"/>
          <p:cNvSpPr txBox="1"/>
          <p:nvPr/>
        </p:nvSpPr>
        <p:spPr>
          <a:xfrm>
            <a:off x="284887" y="3165405"/>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smtClean="0">
                <a:solidFill>
                  <a:schemeClr val="tx1"/>
                </a:solidFill>
                <a:latin typeface="+mj-lt"/>
                <a:cs typeface="+mn-cs"/>
              </a:rPr>
              <a:t>Analyst</a:t>
            </a:r>
            <a:endParaRPr lang="en-US" sz="900" dirty="0">
              <a:solidFill>
                <a:schemeClr val="tx1"/>
              </a:solidFill>
              <a:latin typeface="+mj-lt"/>
              <a:cs typeface="+mn-cs"/>
            </a:endParaRPr>
          </a:p>
        </p:txBody>
      </p:sp>
      <p:sp>
        <p:nvSpPr>
          <p:cNvPr id="39" name="TextBox 38"/>
          <p:cNvSpPr txBox="1"/>
          <p:nvPr/>
        </p:nvSpPr>
        <p:spPr>
          <a:xfrm>
            <a:off x="283486" y="4026772"/>
            <a:ext cx="705498" cy="369332"/>
          </a:xfrm>
          <a:prstGeom prst="rect">
            <a:avLst/>
          </a:prstGeom>
          <a:noFill/>
        </p:spPr>
        <p:txBody>
          <a:bodyPr wrap="square">
            <a:spAutoFit/>
          </a:bodyPr>
          <a:lstStyle/>
          <a:p>
            <a:pPr>
              <a:defRPr/>
            </a:pPr>
            <a:r>
              <a:rPr lang="en-US" sz="900" dirty="0" smtClean="0">
                <a:solidFill>
                  <a:schemeClr val="tx1"/>
                </a:solidFill>
                <a:latin typeface="+mj-lt"/>
                <a:cs typeface="+mn-cs"/>
              </a:rPr>
              <a:t>App</a:t>
            </a:r>
            <a:r>
              <a:rPr lang="en-US" sz="900" dirty="0">
                <a:solidFill>
                  <a:schemeClr val="tx1"/>
                </a:solidFill>
                <a:latin typeface="+mj-lt"/>
                <a:cs typeface="+mn-cs"/>
              </a:rPr>
              <a:t/>
            </a:r>
            <a:br>
              <a:rPr lang="en-US" sz="900" dirty="0">
                <a:solidFill>
                  <a:schemeClr val="tx1"/>
                </a:solidFill>
                <a:latin typeface="+mj-lt"/>
                <a:cs typeface="+mn-cs"/>
              </a:rPr>
            </a:br>
            <a:r>
              <a:rPr lang="en-US" sz="900" dirty="0">
                <a:solidFill>
                  <a:schemeClr val="tx1"/>
                </a:solidFill>
                <a:latin typeface="+mj-lt"/>
                <a:cs typeface="+mn-cs"/>
              </a:rPr>
              <a:t>Developer</a:t>
            </a:r>
          </a:p>
        </p:txBody>
      </p:sp>
      <p:pic>
        <p:nvPicPr>
          <p:cNvPr id="40" name="Picture 9"/>
          <p:cNvPicPr>
            <a:picLocks noChangeAspect="1" noChangeArrowheads="1"/>
          </p:cNvPicPr>
          <p:nvPr/>
        </p:nvPicPr>
        <p:blipFill>
          <a:blip r:embed="rId3" cstate="print">
            <a:duotone>
              <a:srgbClr val="00649D">
                <a:shade val="45000"/>
                <a:satMod val="135000"/>
              </a:srgbClr>
              <a:prstClr val="white"/>
            </a:duotone>
            <a:extLst/>
          </a:blip>
          <a:srcRect/>
          <a:stretch>
            <a:fillRect/>
          </a:stretch>
        </p:blipFill>
        <p:spPr bwMode="auto">
          <a:xfrm>
            <a:off x="915536" y="1615378"/>
            <a:ext cx="296232" cy="281024"/>
          </a:xfrm>
          <a:prstGeom prst="rect">
            <a:avLst/>
          </a:prstGeom>
          <a:noFill/>
          <a:ln>
            <a:noFill/>
          </a:ln>
          <a:effectLst/>
          <a:extLst/>
        </p:spPr>
      </p:pic>
      <p:pic>
        <p:nvPicPr>
          <p:cNvPr id="41" name="Picture 8"/>
          <p:cNvPicPr>
            <a:picLocks noChangeAspect="1" noChangeArrowheads="1"/>
          </p:cNvPicPr>
          <p:nvPr/>
        </p:nvPicPr>
        <p:blipFill>
          <a:blip r:embed="rId4" cstate="print">
            <a:duotone>
              <a:srgbClr val="00649D">
                <a:shade val="45000"/>
                <a:satMod val="135000"/>
              </a:srgbClr>
              <a:prstClr val="white"/>
            </a:duotone>
            <a:extLst/>
          </a:blip>
          <a:srcRect/>
          <a:stretch>
            <a:fillRect/>
          </a:stretch>
        </p:blipFill>
        <p:spPr bwMode="auto">
          <a:xfrm>
            <a:off x="919296" y="2307981"/>
            <a:ext cx="297942" cy="308206"/>
          </a:xfrm>
          <a:prstGeom prst="rect">
            <a:avLst/>
          </a:prstGeom>
          <a:noFill/>
          <a:ln>
            <a:noFill/>
          </a:ln>
          <a:effectLst/>
          <a:extLst/>
        </p:spPr>
      </p:pic>
      <p:pic>
        <p:nvPicPr>
          <p:cNvPr id="42" name="Picture 15"/>
          <p:cNvPicPr>
            <a:picLocks noChangeAspect="1" noChangeArrowheads="1"/>
          </p:cNvPicPr>
          <p:nvPr/>
        </p:nvPicPr>
        <p:blipFill>
          <a:blip r:embed="rId5" cstate="print">
            <a:duotone>
              <a:srgbClr val="00649D">
                <a:shade val="45000"/>
                <a:satMod val="135000"/>
              </a:srgbClr>
              <a:prstClr val="white"/>
            </a:duotone>
            <a:extLst/>
          </a:blip>
          <a:srcRect/>
          <a:stretch>
            <a:fillRect/>
          </a:stretch>
        </p:blipFill>
        <p:spPr bwMode="auto">
          <a:xfrm>
            <a:off x="880264" y="3948099"/>
            <a:ext cx="378261" cy="358940"/>
          </a:xfrm>
          <a:prstGeom prst="rect">
            <a:avLst/>
          </a:prstGeom>
          <a:noFill/>
          <a:ln>
            <a:noFill/>
          </a:ln>
          <a:effectLst/>
          <a:extLst/>
        </p:spPr>
      </p:pic>
      <p:cxnSp>
        <p:nvCxnSpPr>
          <p:cNvPr id="47" name="Straight Connector 46"/>
          <p:cNvCxnSpPr/>
          <p:nvPr/>
        </p:nvCxnSpPr>
        <p:spPr>
          <a:xfrm>
            <a:off x="1804997" y="2131219"/>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804997" y="2808685"/>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4997" y="3493294"/>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04997" y="4163616"/>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1" name="Group 21513"/>
          <p:cNvGrpSpPr>
            <a:grpSpLocks/>
          </p:cNvGrpSpPr>
          <p:nvPr/>
        </p:nvGrpSpPr>
        <p:grpSpPr bwMode="auto">
          <a:xfrm>
            <a:off x="1676409" y="2150273"/>
            <a:ext cx="860425" cy="645319"/>
            <a:chOff x="1677070" y="2867172"/>
            <a:chExt cx="860095" cy="860095"/>
          </a:xfrm>
        </p:grpSpPr>
        <p:sp>
          <p:nvSpPr>
            <p:cNvPr id="52" name="Oval 51"/>
            <p:cNvSpPr/>
            <p:nvPr/>
          </p:nvSpPr>
          <p:spPr>
            <a:xfrm>
              <a:off x="1677070" y="2867172"/>
              <a:ext cx="860095" cy="860095"/>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53" name="TextBox 52"/>
            <p:cNvSpPr txBox="1"/>
            <p:nvPr/>
          </p:nvSpPr>
          <p:spPr>
            <a:xfrm>
              <a:off x="1808254" y="3282760"/>
              <a:ext cx="583439" cy="369190"/>
            </a:xfrm>
            <a:prstGeom prst="rect">
              <a:avLst/>
            </a:prstGeom>
            <a:noFill/>
          </p:spPr>
          <p:txBody>
            <a:bodyPr wrap="none">
              <a:spAutoFit/>
            </a:bodyPr>
            <a:lstStyle/>
            <a:p>
              <a:pPr>
                <a:defRPr/>
              </a:pPr>
              <a:r>
                <a:rPr lang="en-US" sz="1200" dirty="0">
                  <a:solidFill>
                    <a:schemeClr val="bg1"/>
                  </a:solidFill>
                  <a:latin typeface="+mj-lt"/>
                  <a:cs typeface="+mn-cs"/>
                </a:rPr>
                <a:t>Refine</a:t>
              </a:r>
            </a:p>
          </p:txBody>
        </p:sp>
        <p:pic>
          <p:nvPicPr>
            <p:cNvPr id="54"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82825" y="2978141"/>
              <a:ext cx="418597" cy="363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5" name="Group 21512"/>
          <p:cNvGrpSpPr>
            <a:grpSpLocks/>
          </p:cNvGrpSpPr>
          <p:nvPr/>
        </p:nvGrpSpPr>
        <p:grpSpPr bwMode="auto">
          <a:xfrm>
            <a:off x="1676409" y="1472808"/>
            <a:ext cx="860425" cy="645319"/>
            <a:chOff x="1677070" y="1964330"/>
            <a:chExt cx="860095" cy="860095"/>
          </a:xfrm>
        </p:grpSpPr>
        <p:sp>
          <p:nvSpPr>
            <p:cNvPr id="56" name="Oval 55"/>
            <p:cNvSpPr/>
            <p:nvPr/>
          </p:nvSpPr>
          <p:spPr>
            <a:xfrm>
              <a:off x="1677070" y="1964330"/>
              <a:ext cx="860095"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57" name="TextBox 56"/>
            <p:cNvSpPr txBox="1"/>
            <p:nvPr/>
          </p:nvSpPr>
          <p:spPr>
            <a:xfrm>
              <a:off x="1736313" y="2367401"/>
              <a:ext cx="702492" cy="369190"/>
            </a:xfrm>
            <a:prstGeom prst="rect">
              <a:avLst/>
            </a:prstGeom>
            <a:noFill/>
          </p:spPr>
          <p:txBody>
            <a:bodyPr wrap="none">
              <a:spAutoFit/>
            </a:bodyPr>
            <a:lstStyle/>
            <a:p>
              <a:pPr>
                <a:defRPr/>
              </a:pPr>
              <a:r>
                <a:rPr lang="en-US" sz="1200" dirty="0">
                  <a:solidFill>
                    <a:schemeClr val="bg1"/>
                  </a:solidFill>
                  <a:latin typeface="+mj-lt"/>
                  <a:cs typeface="+mn-cs"/>
                </a:rPr>
                <a:t>Connect</a:t>
              </a:r>
            </a:p>
          </p:txBody>
        </p:sp>
        <p:pic>
          <p:nvPicPr>
            <p:cNvPr id="58" name="Picture 5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38649" y="2116070"/>
              <a:ext cx="506951"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 name="Group 21514"/>
          <p:cNvGrpSpPr>
            <a:grpSpLocks/>
          </p:cNvGrpSpPr>
          <p:nvPr/>
        </p:nvGrpSpPr>
        <p:grpSpPr bwMode="auto">
          <a:xfrm>
            <a:off x="1676409" y="2827733"/>
            <a:ext cx="860425" cy="645319"/>
            <a:chOff x="1677070" y="3770014"/>
            <a:chExt cx="860095" cy="860095"/>
          </a:xfrm>
        </p:grpSpPr>
        <p:sp>
          <p:nvSpPr>
            <p:cNvPr id="60" name="Oval 59"/>
            <p:cNvSpPr/>
            <p:nvPr/>
          </p:nvSpPr>
          <p:spPr>
            <a:xfrm>
              <a:off x="1677070" y="3770014"/>
              <a:ext cx="860095" cy="860095"/>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1" name="TextBox 60"/>
            <p:cNvSpPr txBox="1"/>
            <p:nvPr/>
          </p:nvSpPr>
          <p:spPr>
            <a:xfrm>
              <a:off x="1780218" y="4241320"/>
              <a:ext cx="626028" cy="369190"/>
            </a:xfrm>
            <a:prstGeom prst="rect">
              <a:avLst/>
            </a:prstGeom>
            <a:noFill/>
          </p:spPr>
          <p:txBody>
            <a:bodyPr wrap="none">
              <a:spAutoFit/>
            </a:bodyPr>
            <a:lstStyle/>
            <a:p>
              <a:pPr>
                <a:defRPr/>
              </a:pPr>
              <a:r>
                <a:rPr lang="en-US" sz="1200" dirty="0">
                  <a:solidFill>
                    <a:schemeClr val="bg1"/>
                  </a:solidFill>
                  <a:latin typeface="+mj-lt"/>
                  <a:cs typeface="+mn-cs"/>
                </a:rPr>
                <a:t>Deliver</a:t>
              </a:r>
            </a:p>
          </p:txBody>
        </p:sp>
        <p:pic>
          <p:nvPicPr>
            <p:cNvPr id="62" name="Picture 5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89031" y="3932897"/>
              <a:ext cx="437553" cy="32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3" name="Group 21515"/>
          <p:cNvGrpSpPr>
            <a:grpSpLocks/>
          </p:cNvGrpSpPr>
          <p:nvPr/>
        </p:nvGrpSpPr>
        <p:grpSpPr bwMode="auto">
          <a:xfrm>
            <a:off x="1676402" y="3505204"/>
            <a:ext cx="860425" cy="644129"/>
            <a:chOff x="1676340" y="4672856"/>
            <a:chExt cx="860415" cy="860095"/>
          </a:xfrm>
        </p:grpSpPr>
        <p:sp>
          <p:nvSpPr>
            <p:cNvPr id="64" name="Oval 63"/>
            <p:cNvSpPr/>
            <p:nvPr/>
          </p:nvSpPr>
          <p:spPr>
            <a:xfrm>
              <a:off x="1676340" y="4672856"/>
              <a:ext cx="860415" cy="860095"/>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5" name="TextBox 64"/>
            <p:cNvSpPr txBox="1"/>
            <p:nvPr/>
          </p:nvSpPr>
          <p:spPr>
            <a:xfrm>
              <a:off x="1707564" y="5063953"/>
              <a:ext cx="774562" cy="369872"/>
            </a:xfrm>
            <a:prstGeom prst="rect">
              <a:avLst/>
            </a:prstGeom>
            <a:noFill/>
          </p:spPr>
          <p:txBody>
            <a:bodyPr wrap="none">
              <a:spAutoFit/>
            </a:bodyPr>
            <a:lstStyle/>
            <a:p>
              <a:pPr>
                <a:defRPr/>
              </a:pPr>
              <a:r>
                <a:rPr lang="en-US" sz="1200" dirty="0">
                  <a:solidFill>
                    <a:schemeClr val="bg1"/>
                  </a:solidFill>
                  <a:latin typeface="+mj-lt"/>
                  <a:cs typeface="+mn-cs"/>
                </a:rPr>
                <a:t>Compose</a:t>
              </a:r>
            </a:p>
          </p:txBody>
        </p:sp>
        <p:pic>
          <p:nvPicPr>
            <p:cNvPr id="66" name="Picture 6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87557" y="4807460"/>
              <a:ext cx="413865" cy="305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7" name="Group 21516"/>
          <p:cNvGrpSpPr>
            <a:grpSpLocks/>
          </p:cNvGrpSpPr>
          <p:nvPr/>
        </p:nvGrpSpPr>
        <p:grpSpPr bwMode="auto">
          <a:xfrm>
            <a:off x="1676409" y="4181479"/>
            <a:ext cx="860425" cy="645319"/>
            <a:chOff x="1677070" y="5575697"/>
            <a:chExt cx="860095" cy="860095"/>
          </a:xfrm>
        </p:grpSpPr>
        <p:sp>
          <p:nvSpPr>
            <p:cNvPr id="68" name="Oval 67"/>
            <p:cNvSpPr/>
            <p:nvPr/>
          </p:nvSpPr>
          <p:spPr>
            <a:xfrm>
              <a:off x="1677070" y="5575697"/>
              <a:ext cx="860095"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69" name="TextBox 68"/>
            <p:cNvSpPr txBox="1"/>
            <p:nvPr/>
          </p:nvSpPr>
          <p:spPr>
            <a:xfrm>
              <a:off x="1772285" y="6002570"/>
              <a:ext cx="624976" cy="369190"/>
            </a:xfrm>
            <a:prstGeom prst="rect">
              <a:avLst/>
            </a:prstGeom>
            <a:noFill/>
          </p:spPr>
          <p:txBody>
            <a:bodyPr wrap="none">
              <a:spAutoFit/>
            </a:bodyPr>
            <a:lstStyle/>
            <a:p>
              <a:pPr>
                <a:defRPr/>
              </a:pPr>
              <a:r>
                <a:rPr lang="en-US" sz="1200" dirty="0">
                  <a:solidFill>
                    <a:schemeClr val="bg1"/>
                  </a:solidFill>
                  <a:latin typeface="+mj-lt"/>
                  <a:cs typeface="+mn-cs"/>
                </a:rPr>
                <a:t>Expose</a:t>
              </a:r>
            </a:p>
          </p:txBody>
        </p:sp>
        <p:pic>
          <p:nvPicPr>
            <p:cNvPr id="70" name="Picture 6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73311" y="5682442"/>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1" name="Title 1"/>
          <p:cNvSpPr txBox="1">
            <a:spLocks/>
          </p:cNvSpPr>
          <p:nvPr/>
        </p:nvSpPr>
        <p:spPr bwMode="auto">
          <a:xfrm>
            <a:off x="322263" y="68501"/>
            <a:ext cx="8426566" cy="310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ctr">
              <a:lnSpc>
                <a:spcPct val="100000"/>
              </a:lnSpc>
              <a:defRPr/>
            </a:pPr>
            <a:r>
              <a:rPr lang="en-US" altLang="en-US" sz="2400" b="1" kern="0" dirty="0">
                <a:solidFill>
                  <a:srgbClr val="4F81BD"/>
                </a:solidFill>
                <a:latin typeface="+mj-lt"/>
                <a:ea typeface="MS PGothic" panose="020B0600070205080204" pitchFamily="34" charset="-128"/>
              </a:rPr>
              <a:t>New </a:t>
            </a:r>
            <a:r>
              <a:rPr lang="en-US" altLang="en-US" sz="2400" b="1" kern="0" dirty="0" smtClean="0">
                <a:solidFill>
                  <a:srgbClr val="4F81BD"/>
                </a:solidFill>
                <a:latin typeface="+mj-lt"/>
                <a:ea typeface="MS PGothic" panose="020B0600070205080204" pitchFamily="34" charset="-128"/>
              </a:rPr>
              <a:t>Patterns </a:t>
            </a:r>
            <a:r>
              <a:rPr lang="en-US" altLang="en-US" sz="2400" b="1" kern="0" dirty="0">
                <a:solidFill>
                  <a:srgbClr val="4F81BD"/>
                </a:solidFill>
                <a:latin typeface="+mj-lt"/>
                <a:ea typeface="MS PGothic" panose="020B0600070205080204" pitchFamily="34" charset="-128"/>
              </a:rPr>
              <a:t>of Integration</a:t>
            </a:r>
          </a:p>
        </p:txBody>
      </p:sp>
      <p:sp>
        <p:nvSpPr>
          <p:cNvPr id="72" name="TextBox 71"/>
          <p:cNvSpPr txBox="1"/>
          <p:nvPr/>
        </p:nvSpPr>
        <p:spPr>
          <a:xfrm>
            <a:off x="7354966" y="3045622"/>
            <a:ext cx="706293" cy="230832"/>
          </a:xfrm>
          <a:prstGeom prst="rect">
            <a:avLst/>
          </a:prstGeom>
          <a:noFill/>
        </p:spPr>
        <p:txBody>
          <a:bodyPr wrap="none">
            <a:spAutoFit/>
          </a:bodyPr>
          <a:lstStyle/>
          <a:p>
            <a:pPr algn="ctr">
              <a:defRPr/>
            </a:pPr>
            <a:r>
              <a:rPr lang="en-US" sz="900" dirty="0" err="1">
                <a:solidFill>
                  <a:schemeClr val="bg1">
                    <a:lumMod val="85000"/>
                  </a:schemeClr>
                </a:solidFill>
                <a:latin typeface="+mj-lt"/>
                <a:cs typeface="+mn-cs"/>
              </a:rPr>
              <a:t>DataWorks</a:t>
            </a:r>
            <a:endParaRPr lang="en-US" sz="900" dirty="0">
              <a:solidFill>
                <a:schemeClr val="bg1">
                  <a:lumMod val="85000"/>
                </a:schemeClr>
              </a:solidFill>
              <a:latin typeface="+mj-lt"/>
              <a:cs typeface="+mn-cs"/>
            </a:endParaRPr>
          </a:p>
        </p:txBody>
      </p:sp>
      <p:pic>
        <p:nvPicPr>
          <p:cNvPr id="84" name="Picture 8"/>
          <p:cNvPicPr>
            <a:picLocks noChangeAspect="1" noChangeArrowheads="1"/>
          </p:cNvPicPr>
          <p:nvPr/>
        </p:nvPicPr>
        <p:blipFill>
          <a:blip r:embed="rId4" cstate="print">
            <a:duotone>
              <a:srgbClr val="00649D">
                <a:shade val="45000"/>
                <a:satMod val="135000"/>
              </a:srgbClr>
              <a:prstClr val="white"/>
            </a:duotone>
            <a:extLst/>
          </a:blip>
          <a:srcRect/>
          <a:stretch>
            <a:fillRect/>
          </a:stretch>
        </p:blipFill>
        <p:spPr bwMode="auto">
          <a:xfrm>
            <a:off x="922725" y="3219228"/>
            <a:ext cx="297942" cy="308206"/>
          </a:xfrm>
          <a:prstGeom prst="rect">
            <a:avLst/>
          </a:prstGeom>
          <a:noFill/>
          <a:ln>
            <a:noFill/>
          </a:ln>
          <a:effectLst/>
          <a:extLst/>
        </p:spPr>
      </p:pic>
    </p:spTree>
    <p:extLst>
      <p:ext uri="{BB962C8B-B14F-4D97-AF65-F5344CB8AC3E}">
        <p14:creationId xmlns:p14="http://schemas.microsoft.com/office/powerpoint/2010/main" val="321307699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60782" y="1371600"/>
            <a:ext cx="5483225" cy="3314700"/>
            <a:chOff x="3660775" y="1828800"/>
            <a:chExt cx="5483225" cy="4419600"/>
          </a:xfrm>
        </p:grpSpPr>
        <p:pic>
          <p:nvPicPr>
            <p:cNvPr id="5" name="Picture 46" descr="connect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0775" y="1828800"/>
              <a:ext cx="548322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bwMode="auto">
            <a:xfrm>
              <a:off x="7168445" y="4380089"/>
              <a:ext cx="304800" cy="237066"/>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a typeface="ＭＳ Ｐゴシック"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565" y="4346221"/>
              <a:ext cx="269999" cy="269999"/>
            </a:xfrm>
            <a:prstGeom prst="rect">
              <a:avLst/>
            </a:prstGeom>
          </p:spPr>
        </p:pic>
      </p:grpSp>
      <p:sp>
        <p:nvSpPr>
          <p:cNvPr id="8" name="Title 1"/>
          <p:cNvSpPr txBox="1">
            <a:spLocks/>
          </p:cNvSpPr>
          <p:nvPr/>
        </p:nvSpPr>
        <p:spPr bwMode="auto">
          <a:xfrm>
            <a:off x="0" y="-12386"/>
            <a:ext cx="9144000"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Connect Clouds Securely Together</a:t>
            </a:r>
          </a:p>
        </p:txBody>
      </p:sp>
      <p:grpSp>
        <p:nvGrpSpPr>
          <p:cNvPr id="9" name="Group 21512"/>
          <p:cNvGrpSpPr>
            <a:grpSpLocks/>
          </p:cNvGrpSpPr>
          <p:nvPr/>
        </p:nvGrpSpPr>
        <p:grpSpPr bwMode="auto">
          <a:xfrm>
            <a:off x="7848601" y="483394"/>
            <a:ext cx="990600" cy="742950"/>
            <a:chOff x="1677070" y="1964330"/>
            <a:chExt cx="859586" cy="860095"/>
          </a:xfrm>
        </p:grpSpPr>
        <p:sp>
          <p:nvSpPr>
            <p:cNvPr id="10" name="Oval 9"/>
            <p:cNvSpPr/>
            <p:nvPr/>
          </p:nvSpPr>
          <p:spPr>
            <a:xfrm>
              <a:off x="1677070" y="1964330"/>
              <a:ext cx="859586"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10"/>
            <p:cNvSpPr txBox="1"/>
            <p:nvPr/>
          </p:nvSpPr>
          <p:spPr>
            <a:xfrm>
              <a:off x="1748702" y="2450891"/>
              <a:ext cx="681170" cy="356306"/>
            </a:xfrm>
            <a:prstGeom prst="rect">
              <a:avLst/>
            </a:prstGeom>
            <a:noFill/>
          </p:spPr>
          <p:txBody>
            <a:bodyPr wrap="none">
              <a:spAutoFit/>
            </a:bodyPr>
            <a:lstStyle/>
            <a:p>
              <a:pPr>
                <a:defRPr/>
              </a:pPr>
              <a:r>
                <a:rPr lang="en-US" sz="1400" dirty="0">
                  <a:solidFill>
                    <a:schemeClr val="bg1"/>
                  </a:solidFill>
                  <a:latin typeface="+mj-lt"/>
                  <a:cs typeface="+mn-cs"/>
                </a:rPr>
                <a:t>Connect</a:t>
              </a:r>
            </a:p>
          </p:txBody>
        </p:sp>
        <p:pic>
          <p:nvPicPr>
            <p:cNvPr id="12" name="Picture 5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48957" y="2157312"/>
              <a:ext cx="506950"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extBox 44"/>
          <p:cNvSpPr txBox="1">
            <a:spLocks noChangeArrowheads="1"/>
          </p:cNvSpPr>
          <p:nvPr/>
        </p:nvSpPr>
        <p:spPr bwMode="auto">
          <a:xfrm>
            <a:off x="152400" y="164385"/>
            <a:ext cx="562121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dirty="0" smtClean="0">
                <a:solidFill>
                  <a:srgbClr val="4F81BD"/>
                </a:solidFill>
              </a:rPr>
              <a:t>Secure </a:t>
            </a:r>
            <a:r>
              <a:rPr lang="en-US" dirty="0">
                <a:solidFill>
                  <a:srgbClr val="4F81BD"/>
                </a:solidFill>
              </a:rPr>
              <a:t>Gateway </a:t>
            </a:r>
            <a:r>
              <a:rPr lang="en-US" dirty="0" smtClean="0">
                <a:solidFill>
                  <a:srgbClr val="4F81BD"/>
                </a:solidFill>
              </a:rPr>
              <a:t>- creating a hybrid </a:t>
            </a:r>
            <a:r>
              <a:rPr lang="en-US" dirty="0">
                <a:solidFill>
                  <a:srgbClr val="4F81BD"/>
                </a:solidFill>
              </a:rPr>
              <a:t>connection to </a:t>
            </a:r>
            <a:r>
              <a:rPr lang="en-US" dirty="0" smtClean="0">
                <a:solidFill>
                  <a:srgbClr val="4F81BD"/>
                </a:solidFill>
              </a:rPr>
              <a:t>on-premises </a:t>
            </a:r>
            <a:r>
              <a:rPr lang="en-US" dirty="0">
                <a:solidFill>
                  <a:srgbClr val="4F81BD"/>
                </a:solidFill>
              </a:rPr>
              <a:t>data</a:t>
            </a:r>
          </a:p>
        </p:txBody>
      </p:sp>
      <p:sp>
        <p:nvSpPr>
          <p:cNvPr id="14" name="TextBox 13"/>
          <p:cNvSpPr txBox="1"/>
          <p:nvPr/>
        </p:nvSpPr>
        <p:spPr>
          <a:xfrm>
            <a:off x="152400" y="1304180"/>
            <a:ext cx="3739116" cy="3970318"/>
          </a:xfrm>
          <a:prstGeom prst="rect">
            <a:avLst/>
          </a:prstGeom>
          <a:noFill/>
        </p:spPr>
        <p:txBody>
          <a:bodyPr wrap="square">
            <a:spAutoFit/>
          </a:bodyPr>
          <a:lstStyle/>
          <a:p>
            <a:pPr>
              <a:defRPr/>
            </a:pPr>
            <a:r>
              <a:rPr lang="en-US" sz="1400" b="1" dirty="0">
                <a:solidFill>
                  <a:srgbClr val="000000"/>
                </a:solidFill>
                <a:cs typeface="+mn-cs"/>
              </a:rPr>
              <a:t>IBM Secure Gateway: </a:t>
            </a:r>
            <a:r>
              <a:rPr lang="en-US" sz="1400" b="1" i="1" kern="0" dirty="0" smtClean="0">
                <a:solidFill>
                  <a:srgbClr val="000000"/>
                </a:solidFill>
                <a:latin typeface="Helvetica"/>
                <a:ea typeface="Helvetica"/>
                <a:cs typeface="Helvetica"/>
                <a:sym typeface="Helvetica"/>
              </a:rPr>
              <a:t> </a:t>
            </a:r>
            <a:r>
              <a:rPr lang="en-US" sz="1400" dirty="0">
                <a:solidFill>
                  <a:srgbClr val="000000"/>
                </a:solidFill>
                <a:cs typeface="+mn-cs"/>
              </a:rPr>
              <a:t>Provides secure connectivity from </a:t>
            </a:r>
            <a:r>
              <a:rPr lang="en-US" sz="1400" dirty="0" err="1">
                <a:solidFill>
                  <a:srgbClr val="000000"/>
                </a:solidFill>
                <a:cs typeface="+mn-cs"/>
              </a:rPr>
              <a:t>Bluemix</a:t>
            </a:r>
            <a:r>
              <a:rPr lang="en-US" sz="1400" dirty="0">
                <a:solidFill>
                  <a:srgbClr val="000000"/>
                </a:solidFill>
                <a:cs typeface="+mn-cs"/>
              </a:rPr>
              <a:t> to other applications and data sources running on-premise or in other clouds.  </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Unique passport feature allows for single step download, install, and secure setup of </a:t>
            </a:r>
            <a:r>
              <a:rPr lang="en-US" sz="1400" dirty="0" smtClean="0">
                <a:solidFill>
                  <a:srgbClr val="000000"/>
                </a:solidFill>
                <a:cs typeface="+mn-cs"/>
              </a:rPr>
              <a:t>client</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Flexible Gateway topology allows segregation, Load Balancing, Fault </a:t>
            </a:r>
            <a:r>
              <a:rPr lang="en-US" sz="1400" dirty="0" smtClean="0">
                <a:solidFill>
                  <a:srgbClr val="000000"/>
                </a:solidFill>
                <a:cs typeface="+mn-cs"/>
              </a:rPr>
              <a:t>tolerance</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Layered security on the cloud side and client </a:t>
            </a:r>
            <a:r>
              <a:rPr lang="en-US" sz="1400" dirty="0" smtClean="0">
                <a:solidFill>
                  <a:srgbClr val="000000"/>
                </a:solidFill>
                <a:cs typeface="+mn-cs"/>
              </a:rPr>
              <a:t>side</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API / SDK for secure connect directly from app</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2420539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expos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232" y="1332310"/>
            <a:ext cx="5475767" cy="319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1516"/>
          <p:cNvGrpSpPr>
            <a:grpSpLocks/>
          </p:cNvGrpSpPr>
          <p:nvPr/>
        </p:nvGrpSpPr>
        <p:grpSpPr bwMode="auto">
          <a:xfrm>
            <a:off x="7751771" y="514350"/>
            <a:ext cx="990601" cy="742950"/>
            <a:chOff x="1677070" y="5575697"/>
            <a:chExt cx="859820" cy="860095"/>
          </a:xfrm>
        </p:grpSpPr>
        <p:sp>
          <p:nvSpPr>
            <p:cNvPr id="6" name="Oval 5"/>
            <p:cNvSpPr/>
            <p:nvPr/>
          </p:nvSpPr>
          <p:spPr>
            <a:xfrm>
              <a:off x="1677070" y="5575697"/>
              <a:ext cx="859820"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p:nvPr/>
          </p:nvSpPr>
          <p:spPr>
            <a:xfrm>
              <a:off x="1772146" y="6052610"/>
              <a:ext cx="601155" cy="356306"/>
            </a:xfrm>
            <a:prstGeom prst="rect">
              <a:avLst/>
            </a:prstGeom>
            <a:noFill/>
          </p:spPr>
          <p:txBody>
            <a:bodyPr wrap="none">
              <a:spAutoFit/>
            </a:bodyPr>
            <a:lstStyle/>
            <a:p>
              <a:pPr>
                <a:defRPr/>
              </a:pPr>
              <a:r>
                <a:rPr lang="en-US" sz="1400" dirty="0">
                  <a:solidFill>
                    <a:schemeClr val="bg1"/>
                  </a:solidFill>
                  <a:latin typeface="+mj-lt"/>
                  <a:cs typeface="+mn-cs"/>
                </a:rPr>
                <a:t>Expose</a:t>
              </a:r>
            </a:p>
          </p:txBody>
        </p:sp>
        <p:pic>
          <p:nvPicPr>
            <p:cNvPr id="8"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2543" y="5719371"/>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Title 1"/>
          <p:cNvSpPr txBox="1">
            <a:spLocks/>
          </p:cNvSpPr>
          <p:nvPr/>
        </p:nvSpPr>
        <p:spPr bwMode="auto">
          <a:xfrm>
            <a:off x="346189" y="46414"/>
            <a:ext cx="8696391"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Expose APIs and Data</a:t>
            </a:r>
          </a:p>
        </p:txBody>
      </p:sp>
      <p:sp>
        <p:nvSpPr>
          <p:cNvPr id="10" name="TextBox 23"/>
          <p:cNvSpPr txBox="1">
            <a:spLocks noChangeArrowheads="1"/>
          </p:cNvSpPr>
          <p:nvPr/>
        </p:nvSpPr>
        <p:spPr bwMode="auto">
          <a:xfrm>
            <a:off x="152400" y="156866"/>
            <a:ext cx="64008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dirty="0" smtClean="0">
                <a:solidFill>
                  <a:schemeClr val="accent1"/>
                </a:solidFill>
              </a:rPr>
              <a:t>API </a:t>
            </a:r>
            <a:r>
              <a:rPr lang="en-US" dirty="0">
                <a:solidFill>
                  <a:schemeClr val="accent1"/>
                </a:solidFill>
              </a:rPr>
              <a:t>Management to publish </a:t>
            </a:r>
            <a:r>
              <a:rPr lang="en-US" dirty="0" smtClean="0">
                <a:solidFill>
                  <a:schemeClr val="accent1"/>
                </a:solidFill>
              </a:rPr>
              <a:t>an API </a:t>
            </a:r>
            <a:r>
              <a:rPr lang="en-US" dirty="0">
                <a:solidFill>
                  <a:schemeClr val="accent1"/>
                </a:solidFill>
              </a:rPr>
              <a:t>to Bluemix for developers to use as a service</a:t>
            </a:r>
          </a:p>
        </p:txBody>
      </p:sp>
      <p:sp>
        <p:nvSpPr>
          <p:cNvPr id="11" name="TextBox 10"/>
          <p:cNvSpPr txBox="1"/>
          <p:nvPr/>
        </p:nvSpPr>
        <p:spPr>
          <a:xfrm>
            <a:off x="152400" y="1142405"/>
            <a:ext cx="3515833" cy="4001095"/>
          </a:xfrm>
          <a:prstGeom prst="rect">
            <a:avLst/>
          </a:prstGeom>
          <a:noFill/>
        </p:spPr>
        <p:txBody>
          <a:bodyPr wrap="square">
            <a:spAutoFit/>
          </a:bodyPr>
          <a:lstStyle/>
          <a:p>
            <a:pPr>
              <a:defRPr/>
            </a:pPr>
            <a:r>
              <a:rPr lang="en-US" sz="1400" b="1" dirty="0">
                <a:solidFill>
                  <a:srgbClr val="000000"/>
                </a:solidFill>
                <a:cs typeface="+mn-cs"/>
              </a:rPr>
              <a:t>IBM API Management: </a:t>
            </a:r>
            <a:r>
              <a:rPr lang="en-US" sz="1600" b="1" kern="0" dirty="0" smtClean="0">
                <a:solidFill>
                  <a:srgbClr val="000000"/>
                </a:solidFill>
                <a:latin typeface="Helvetica"/>
                <a:ea typeface="Helvetica"/>
                <a:cs typeface="Helvetica"/>
                <a:sym typeface="Helvetica"/>
              </a:rPr>
              <a:t> </a:t>
            </a:r>
            <a:r>
              <a:rPr lang="en-US" sz="1400" dirty="0">
                <a:solidFill>
                  <a:srgbClr val="000000"/>
                </a:solidFill>
                <a:cs typeface="+mn-cs"/>
              </a:rPr>
              <a:t>Enterprise API Management experience for all of your </a:t>
            </a:r>
            <a:r>
              <a:rPr lang="en-US" sz="1400" dirty="0" err="1">
                <a:solidFill>
                  <a:srgbClr val="000000"/>
                </a:solidFill>
                <a:cs typeface="+mn-cs"/>
              </a:rPr>
              <a:t>Bluemix</a:t>
            </a:r>
            <a:r>
              <a:rPr lang="en-US" sz="1400" dirty="0">
                <a:solidFill>
                  <a:srgbClr val="000000"/>
                </a:solidFill>
                <a:cs typeface="+mn-cs"/>
              </a:rPr>
              <a:t> APIs.  Discover APIs from on-premises resources.  Secure, layer policy, publish, and manage your APIs.</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marL="236538" indent="-236538">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Externalize an API from </a:t>
            </a:r>
            <a:r>
              <a:rPr lang="en-US" sz="1400" dirty="0" err="1">
                <a:solidFill>
                  <a:srgbClr val="000000"/>
                </a:solidFill>
                <a:cs typeface="+mn-cs"/>
              </a:rPr>
              <a:t>Bluemix</a:t>
            </a:r>
            <a:r>
              <a:rPr lang="en-US" sz="1400" dirty="0">
                <a:solidFill>
                  <a:srgbClr val="000000"/>
                </a:solidFill>
                <a:cs typeface="+mn-cs"/>
              </a:rPr>
              <a:t> to allow secure, governed, monitored usage of your </a:t>
            </a:r>
            <a:r>
              <a:rPr lang="en-US" sz="1400" dirty="0" smtClean="0">
                <a:solidFill>
                  <a:srgbClr val="000000"/>
                </a:solidFill>
                <a:cs typeface="+mn-cs"/>
              </a:rPr>
              <a:t>app</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Discover and load APIs to </a:t>
            </a:r>
            <a:r>
              <a:rPr lang="en-US" sz="1400" dirty="0" err="1">
                <a:solidFill>
                  <a:srgbClr val="000000"/>
                </a:solidFill>
                <a:cs typeface="+mn-cs"/>
              </a:rPr>
              <a:t>Bluemix</a:t>
            </a:r>
            <a:r>
              <a:rPr lang="en-US" sz="1400" dirty="0">
                <a:solidFill>
                  <a:srgbClr val="000000"/>
                </a:solidFill>
                <a:cs typeface="+mn-cs"/>
              </a:rPr>
              <a:t> from on premise sources like z/OS Connect and an </a:t>
            </a:r>
            <a:r>
              <a:rPr lang="en-US" sz="1400" dirty="0" smtClean="0">
                <a:solidFill>
                  <a:srgbClr val="000000"/>
                </a:solidFill>
                <a:cs typeface="+mn-cs"/>
              </a:rPr>
              <a:t>ESB</a:t>
            </a:r>
            <a:endParaRPr lang="en-US" sz="1400"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Enable partners to innovate on your APIs by publishing into their </a:t>
            </a:r>
            <a:r>
              <a:rPr lang="en-US" sz="1400" dirty="0" err="1">
                <a:solidFill>
                  <a:srgbClr val="000000"/>
                </a:solidFill>
                <a:cs typeface="+mn-cs"/>
              </a:rPr>
              <a:t>Bluemix</a:t>
            </a:r>
            <a:r>
              <a:rPr lang="en-US" sz="1400" dirty="0">
                <a:solidFill>
                  <a:srgbClr val="000000"/>
                </a:solidFill>
                <a:cs typeface="+mn-cs"/>
              </a:rPr>
              <a:t> orgs via safe opt-in process</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18958171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openness</a:t>
            </a:r>
          </a:p>
          <a:p>
            <a:pPr lvl="0" defTabSz="457200"/>
            <a:r>
              <a:rPr lang="en-US" sz="2800" dirty="0" smtClean="0">
                <a:solidFill>
                  <a:srgbClr val="FFFFFF"/>
                </a:solidFill>
                <a:latin typeface="Helvetica"/>
                <a:ea typeface="+mj-ea"/>
                <a:cs typeface="Helvetica"/>
                <a:sym typeface="Helvetica"/>
              </a:rPr>
              <a:t>sets your innovation free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434663578"/>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 name="Unknown.jpg"/>
          <p:cNvPicPr/>
          <p:nvPr/>
        </p:nvPicPr>
        <p:blipFill>
          <a:blip r:embed="rId3">
            <a:extLst/>
          </a:blip>
          <a:stretch>
            <a:fillRect/>
          </a:stretch>
        </p:blipFill>
        <p:spPr>
          <a:xfrm>
            <a:off x="7644917" y="1238644"/>
            <a:ext cx="417639" cy="313230"/>
          </a:xfrm>
          <a:prstGeom prst="rect">
            <a:avLst/>
          </a:prstGeom>
          <a:ln w="12700">
            <a:miter lim="400000"/>
          </a:ln>
        </p:spPr>
      </p:pic>
      <p:pic>
        <p:nvPicPr>
          <p:cNvPr id="486" name="Unknown-1.jpg"/>
          <p:cNvPicPr/>
          <p:nvPr/>
        </p:nvPicPr>
        <p:blipFill>
          <a:blip r:embed="rId4">
            <a:extLst/>
          </a:blip>
          <a:stretch>
            <a:fillRect/>
          </a:stretch>
        </p:blipFill>
        <p:spPr>
          <a:xfrm>
            <a:off x="7121793" y="1654550"/>
            <a:ext cx="454596" cy="284123"/>
          </a:xfrm>
          <a:prstGeom prst="rect">
            <a:avLst/>
          </a:prstGeom>
          <a:ln w="12700">
            <a:miter lim="400000"/>
          </a:ln>
        </p:spPr>
      </p:pic>
      <p:pic>
        <p:nvPicPr>
          <p:cNvPr id="487" name="image98.png"/>
          <p:cNvPicPr/>
          <p:nvPr/>
        </p:nvPicPr>
        <p:blipFill>
          <a:blip r:embed="rId5">
            <a:extLst/>
          </a:blip>
          <a:srcRect r="73038"/>
          <a:stretch>
            <a:fillRect/>
          </a:stretch>
        </p:blipFill>
        <p:spPr>
          <a:xfrm>
            <a:off x="7687001" y="1652515"/>
            <a:ext cx="333465" cy="288091"/>
          </a:xfrm>
          <a:prstGeom prst="rect">
            <a:avLst/>
          </a:prstGeom>
          <a:ln w="12700">
            <a:miter lim="400000"/>
          </a:ln>
        </p:spPr>
      </p:pic>
      <p:sp>
        <p:nvSpPr>
          <p:cNvPr id="488" name="Shape 488"/>
          <p:cNvSpPr/>
          <p:nvPr/>
        </p:nvSpPr>
        <p:spPr>
          <a:xfrm>
            <a:off x="4345715"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89" name="Shape 489"/>
          <p:cNvSpPr/>
          <p:nvPr/>
        </p:nvSpPr>
        <p:spPr>
          <a:xfrm>
            <a:off x="301091"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pic>
        <p:nvPicPr>
          <p:cNvPr id="490" name="bluemix-env-graphic4.png"/>
          <p:cNvPicPr/>
          <p:nvPr/>
        </p:nvPicPr>
        <p:blipFill>
          <a:blip r:embed="rId6">
            <a:extLst/>
          </a:blip>
          <a:srcRect/>
          <a:stretch>
            <a:fillRect/>
          </a:stretch>
        </p:blipFill>
        <p:spPr>
          <a:xfrm>
            <a:off x="2569131" y="3118453"/>
            <a:ext cx="1485655" cy="761985"/>
          </a:xfrm>
          <a:prstGeom prst="rect">
            <a:avLst/>
          </a:prstGeom>
          <a:ln w="12700">
            <a:miter lim="400000"/>
          </a:ln>
        </p:spPr>
      </p:pic>
      <p:sp>
        <p:nvSpPr>
          <p:cNvPr id="491" name="Shape 491"/>
          <p:cNvSpPr>
            <a:spLocks noGrp="1"/>
          </p:cNvSpPr>
          <p:nvPr>
            <p:ph type="title"/>
          </p:nvPr>
        </p:nvSpPr>
        <p:spPr>
          <a:xfrm>
            <a:off x="241106" y="113859"/>
            <a:ext cx="8271123" cy="1138535"/>
          </a:xfrm>
          <a:prstGeom prst="rect">
            <a:avLst/>
          </a:prstGeom>
        </p:spPr>
        <p:txBody>
          <a:bodyPr anchor="t"/>
          <a:lstStyle/>
          <a:p>
            <a:pPr lvl="0">
              <a:defRPr sz="1800" b="0"/>
            </a:pPr>
            <a:r>
              <a:rPr sz="2500" b="1" dirty="0">
                <a:solidFill>
                  <a:schemeClr val="accent1"/>
                </a:solidFill>
              </a:rPr>
              <a:t>More openness and choice than ever before</a:t>
            </a:r>
          </a:p>
        </p:txBody>
      </p:sp>
      <p:sp>
        <p:nvSpPr>
          <p:cNvPr id="493" name="Shape 493"/>
          <p:cNvSpPr/>
          <p:nvPr/>
        </p:nvSpPr>
        <p:spPr>
          <a:xfrm>
            <a:off x="306063" y="420814"/>
            <a:ext cx="8027280" cy="618387"/>
          </a:xfrm>
          <a:prstGeom prst="rect">
            <a:avLst/>
          </a:prstGeom>
          <a:ln w="12700">
            <a:miter lim="400000"/>
          </a:ln>
          <a:extLst>
            <a:ext uri="{C572A759-6A51-4108-AA02-DFA0A04FC94B}">
              <ma14:wrappingTextBoxFlag xmlns:ma14="http://schemas.microsoft.com/office/mac/drawingml/2011/main" val="1"/>
            </a:ext>
          </a:extLst>
        </p:spPr>
        <p:txBody>
          <a:bodyPr wrap="square"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1800" dirty="0"/>
              <a:t>Bluemix </a:t>
            </a:r>
            <a:r>
              <a:rPr lang="ga-IE" sz="1800" dirty="0" smtClean="0"/>
              <a:t>avoids vendor lock in</a:t>
            </a:r>
            <a:r>
              <a:rPr sz="1800" dirty="0" smtClean="0"/>
              <a:t>. </a:t>
            </a:r>
            <a:r>
              <a:rPr sz="1800" dirty="0"/>
              <a:t>You choose how you build, deploy, and manage your apps. Bluemix </a:t>
            </a:r>
            <a:r>
              <a:rPr lang="ga-IE" sz="1800" dirty="0" smtClean="0"/>
              <a:t>make in infrastructure available</a:t>
            </a:r>
            <a:r>
              <a:rPr sz="1800" dirty="0" smtClean="0"/>
              <a:t>.</a:t>
            </a:r>
            <a:endParaRPr sz="1800" dirty="0"/>
          </a:p>
        </p:txBody>
      </p:sp>
      <p:pic>
        <p:nvPicPr>
          <p:cNvPr id="494" name="i-l-openstack-2x.png"/>
          <p:cNvPicPr/>
          <p:nvPr/>
        </p:nvPicPr>
        <p:blipFill>
          <a:blip r:embed="rId7">
            <a:extLst/>
          </a:blip>
          <a:stretch>
            <a:fillRect/>
          </a:stretch>
        </p:blipFill>
        <p:spPr>
          <a:xfrm>
            <a:off x="2433065" y="2203673"/>
            <a:ext cx="1669179" cy="449959"/>
          </a:xfrm>
          <a:prstGeom prst="rect">
            <a:avLst/>
          </a:prstGeom>
          <a:ln w="12700">
            <a:miter lim="400000"/>
          </a:ln>
        </p:spPr>
      </p:pic>
      <p:sp>
        <p:nvSpPr>
          <p:cNvPr id="495" name="Shape 495"/>
          <p:cNvSpPr/>
          <p:nvPr/>
        </p:nvSpPr>
        <p:spPr>
          <a:xfrm>
            <a:off x="303302"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96" name="Shape 496"/>
          <p:cNvSpPr/>
          <p:nvPr/>
        </p:nvSpPr>
        <p:spPr>
          <a:xfrm>
            <a:off x="418735" y="1117009"/>
            <a:ext cx="992283"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Compute</a:t>
            </a:r>
          </a:p>
        </p:txBody>
      </p:sp>
      <p:pic>
        <p:nvPicPr>
          <p:cNvPr id="497" name="i-l-cloudfoundry-2x.png"/>
          <p:cNvPicPr/>
          <p:nvPr/>
        </p:nvPicPr>
        <p:blipFill>
          <a:blip r:embed="rId8">
            <a:extLst/>
          </a:blip>
          <a:stretch>
            <a:fillRect/>
          </a:stretch>
        </p:blipFill>
        <p:spPr>
          <a:xfrm>
            <a:off x="2495033" y="1184377"/>
            <a:ext cx="1545251" cy="416552"/>
          </a:xfrm>
          <a:prstGeom prst="rect">
            <a:avLst/>
          </a:prstGeom>
          <a:ln w="12700">
            <a:miter lim="400000"/>
          </a:ln>
        </p:spPr>
      </p:pic>
      <p:pic>
        <p:nvPicPr>
          <p:cNvPr id="498" name="i-l-docker-2x.png"/>
          <p:cNvPicPr/>
          <p:nvPr/>
        </p:nvPicPr>
        <p:blipFill>
          <a:blip r:embed="rId9">
            <a:extLst/>
          </a:blip>
          <a:stretch>
            <a:fillRect/>
          </a:stretch>
        </p:blipFill>
        <p:spPr>
          <a:xfrm>
            <a:off x="2372282" y="1664287"/>
            <a:ext cx="1790753" cy="482731"/>
          </a:xfrm>
          <a:prstGeom prst="rect">
            <a:avLst/>
          </a:prstGeom>
          <a:ln w="12700">
            <a:miter lim="400000"/>
          </a:ln>
        </p:spPr>
      </p:pic>
      <p:sp>
        <p:nvSpPr>
          <p:cNvPr id="499" name="Shape 499"/>
          <p:cNvSpPr/>
          <p:nvPr/>
        </p:nvSpPr>
        <p:spPr>
          <a:xfrm>
            <a:off x="417773" y="1395258"/>
            <a:ext cx="1790754" cy="10002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Choose the level of </a:t>
            </a:r>
            <a:r>
              <a:rPr sz="1300" b="1">
                <a:latin typeface="Helvetica Neue"/>
                <a:ea typeface="Helvetica Neue"/>
                <a:cs typeface="Helvetica Neue"/>
                <a:sym typeface="Helvetica Neue"/>
              </a:rPr>
              <a:t>infrastructure abstraction</a:t>
            </a:r>
            <a:r>
              <a:rPr sz="1300">
                <a:latin typeface="Helvetica Neue Light"/>
                <a:ea typeface="Helvetica Neue Light"/>
                <a:cs typeface="Helvetica Neue Light"/>
                <a:sym typeface="Helvetica Neue Light"/>
              </a:rPr>
              <a:t> based on your app’s architectural needs. </a:t>
            </a:r>
          </a:p>
        </p:txBody>
      </p:sp>
      <p:sp>
        <p:nvSpPr>
          <p:cNvPr id="500" name="Shape 500"/>
          <p:cNvSpPr/>
          <p:nvPr/>
        </p:nvSpPr>
        <p:spPr>
          <a:xfrm>
            <a:off x="4461155" y="1117009"/>
            <a:ext cx="1261197"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Dev Tooling</a:t>
            </a:r>
          </a:p>
        </p:txBody>
      </p:sp>
      <p:sp>
        <p:nvSpPr>
          <p:cNvPr id="501" name="Shape 501"/>
          <p:cNvSpPr/>
          <p:nvPr/>
        </p:nvSpPr>
        <p:spPr>
          <a:xfrm>
            <a:off x="4460193" y="1395258"/>
            <a:ext cx="2033369" cy="10002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From editors to source code management to continuous delivery, you can </a:t>
            </a:r>
            <a:r>
              <a:rPr sz="1300" b="1">
                <a:latin typeface="Helvetica Neue"/>
                <a:ea typeface="Helvetica Neue"/>
                <a:cs typeface="Helvetica Neue"/>
                <a:sym typeface="Helvetica Neue"/>
              </a:rPr>
              <a:t>use Bluemix’ powerful tooling</a:t>
            </a:r>
            <a:r>
              <a:rPr sz="1300">
                <a:latin typeface="Helvetica Neue Light"/>
                <a:ea typeface="Helvetica Neue Light"/>
                <a:cs typeface="Helvetica Neue Light"/>
                <a:sym typeface="Helvetica Neue Light"/>
              </a:rPr>
              <a:t> or easily </a:t>
            </a:r>
            <a:r>
              <a:rPr sz="1300" b="1">
                <a:latin typeface="Helvetica Neue"/>
                <a:ea typeface="Helvetica Neue"/>
                <a:cs typeface="Helvetica Neue"/>
                <a:sym typeface="Helvetica Neue"/>
              </a:rPr>
              <a:t>bring your own</a:t>
            </a:r>
            <a:r>
              <a:rPr sz="1300">
                <a:latin typeface="Helvetica Neue Light"/>
                <a:ea typeface="Helvetica Neue Light"/>
                <a:cs typeface="Helvetica Neue Light"/>
                <a:sym typeface="Helvetica Neue Light"/>
              </a:rPr>
              <a:t>.</a:t>
            </a:r>
          </a:p>
        </p:txBody>
      </p:sp>
      <p:sp>
        <p:nvSpPr>
          <p:cNvPr id="502" name="Shape 502"/>
          <p:cNvSpPr/>
          <p:nvPr/>
        </p:nvSpPr>
        <p:spPr>
          <a:xfrm>
            <a:off x="425456" y="2918353"/>
            <a:ext cx="927879"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Location</a:t>
            </a:r>
          </a:p>
        </p:txBody>
      </p:sp>
      <p:sp>
        <p:nvSpPr>
          <p:cNvPr id="503" name="Shape 503"/>
          <p:cNvSpPr/>
          <p:nvPr/>
        </p:nvSpPr>
        <p:spPr>
          <a:xfrm>
            <a:off x="424497" y="3196607"/>
            <a:ext cx="2033369" cy="12003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Deploy apps to Bluemix </a:t>
            </a:r>
            <a:r>
              <a:rPr sz="1300" b="1">
                <a:latin typeface="Helvetica Neue"/>
                <a:ea typeface="Helvetica Neue"/>
                <a:cs typeface="Helvetica Neue"/>
                <a:sym typeface="Helvetica Neue"/>
              </a:rPr>
              <a:t>Public</a:t>
            </a:r>
            <a:r>
              <a:rPr sz="1300">
                <a:latin typeface="Helvetica Neue Light"/>
                <a:ea typeface="Helvetica Neue Light"/>
                <a:cs typeface="Helvetica Neue Light"/>
                <a:sym typeface="Helvetica Neue Light"/>
              </a:rPr>
              <a:t> (in a growing number of geos), your own </a:t>
            </a:r>
            <a:r>
              <a:rPr sz="1300" b="1">
                <a:latin typeface="Helvetica Neue"/>
                <a:ea typeface="Helvetica Neue"/>
                <a:cs typeface="Helvetica Neue"/>
                <a:sym typeface="Helvetica Neue"/>
              </a:rPr>
              <a:t>dedicated cloud</a:t>
            </a:r>
            <a:r>
              <a:rPr sz="1300">
                <a:latin typeface="Helvetica Neue Light"/>
                <a:ea typeface="Helvetica Neue Light"/>
                <a:cs typeface="Helvetica Neue Light"/>
                <a:sym typeface="Helvetica Neue Light"/>
              </a:rPr>
              <a:t> Bluemix, or one that runs </a:t>
            </a:r>
            <a:r>
              <a:rPr sz="1300" b="1">
                <a:latin typeface="Helvetica Neue"/>
                <a:ea typeface="Helvetica Neue"/>
                <a:cs typeface="Helvetica Neue"/>
                <a:sym typeface="Helvetica Neue"/>
              </a:rPr>
              <a:t>within your data center (Local*)</a:t>
            </a:r>
            <a:r>
              <a:rPr sz="1300">
                <a:latin typeface="Helvetica Neue Light"/>
                <a:ea typeface="Helvetica Neue Light"/>
                <a:cs typeface="Helvetica Neue Light"/>
                <a:sym typeface="Helvetica Neue Light"/>
              </a:rPr>
              <a:t>.</a:t>
            </a:r>
          </a:p>
        </p:txBody>
      </p:sp>
      <p:sp>
        <p:nvSpPr>
          <p:cNvPr id="504" name="Shape 504"/>
          <p:cNvSpPr/>
          <p:nvPr/>
        </p:nvSpPr>
        <p:spPr>
          <a:xfrm>
            <a:off x="4345715"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sp>
        <p:nvSpPr>
          <p:cNvPr id="505" name="Shape 505"/>
          <p:cNvSpPr/>
          <p:nvPr/>
        </p:nvSpPr>
        <p:spPr>
          <a:xfrm>
            <a:off x="4461149" y="2918353"/>
            <a:ext cx="919202" cy="311343"/>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a:t>Services</a:t>
            </a:r>
          </a:p>
        </p:txBody>
      </p:sp>
      <p:sp>
        <p:nvSpPr>
          <p:cNvPr id="506" name="Shape 506"/>
          <p:cNvSpPr/>
          <p:nvPr/>
        </p:nvSpPr>
        <p:spPr>
          <a:xfrm>
            <a:off x="4460193" y="3196603"/>
            <a:ext cx="1920997" cy="10002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Pick from a catalog of </a:t>
            </a:r>
            <a:r>
              <a:rPr sz="1300" b="1">
                <a:latin typeface="Helvetica Neue"/>
                <a:ea typeface="Helvetica Neue"/>
                <a:cs typeface="Helvetica Neue"/>
                <a:sym typeface="Helvetica Neue"/>
              </a:rPr>
              <a:t>IBM</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third party</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open source</a:t>
            </a:r>
            <a:r>
              <a:rPr sz="1300">
                <a:latin typeface="Helvetica Neue Light"/>
                <a:ea typeface="Helvetica Neue Light"/>
                <a:cs typeface="Helvetica Neue Light"/>
                <a:sym typeface="Helvetica Neue Light"/>
              </a:rPr>
              <a:t>, or </a:t>
            </a:r>
            <a:r>
              <a:rPr sz="1300" b="1">
                <a:latin typeface="Helvetica Neue"/>
                <a:ea typeface="Helvetica Neue"/>
                <a:cs typeface="Helvetica Neue"/>
                <a:sym typeface="Helvetica Neue"/>
              </a:rPr>
              <a:t>your own</a:t>
            </a:r>
            <a:r>
              <a:rPr sz="1300">
                <a:latin typeface="Helvetica Neue Light"/>
                <a:ea typeface="Helvetica Neue Light"/>
                <a:cs typeface="Helvetica Neue Light"/>
                <a:sym typeface="Helvetica Neue Light"/>
              </a:rPr>
              <a:t> services to extend your apps.</a:t>
            </a:r>
          </a:p>
        </p:txBody>
      </p:sp>
      <p:grpSp>
        <p:nvGrpSpPr>
          <p:cNvPr id="519" name="Group 519"/>
          <p:cNvGrpSpPr/>
          <p:nvPr/>
        </p:nvGrpSpPr>
        <p:grpSpPr>
          <a:xfrm>
            <a:off x="6669071" y="3101043"/>
            <a:ext cx="455775" cy="1270648"/>
            <a:chOff x="0" y="0"/>
            <a:chExt cx="648213" cy="2409524"/>
          </a:xfrm>
        </p:grpSpPr>
        <p:grpSp>
          <p:nvGrpSpPr>
            <p:cNvPr id="509" name="Group 509"/>
            <p:cNvGrpSpPr/>
            <p:nvPr/>
          </p:nvGrpSpPr>
          <p:grpSpPr>
            <a:xfrm>
              <a:off x="28592" y="0"/>
              <a:ext cx="569021" cy="490253"/>
              <a:chOff x="0" y="0"/>
              <a:chExt cx="569020" cy="490252"/>
            </a:xfrm>
          </p:grpSpPr>
          <p:pic>
            <p:nvPicPr>
              <p:cNvPr id="507" name="image84.png"/>
              <p:cNvPicPr/>
              <p:nvPr/>
            </p:nvPicPr>
            <p:blipFill>
              <a:blip r:embed="rId10">
                <a:extLst/>
              </a:blip>
              <a:stretch>
                <a:fillRect/>
              </a:stretch>
            </p:blipFill>
            <p:spPr>
              <a:xfrm>
                <a:off x="117534" y="63411"/>
                <a:ext cx="355960" cy="355205"/>
              </a:xfrm>
              <a:prstGeom prst="rect">
                <a:avLst/>
              </a:prstGeom>
              <a:ln w="12700" cap="flat">
                <a:noFill/>
                <a:miter lim="400000"/>
              </a:ln>
              <a:effectLst/>
            </p:spPr>
          </p:pic>
          <p:sp>
            <p:nvSpPr>
              <p:cNvPr id="508" name="Shape 508"/>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5592DA"/>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2" name="Group 512"/>
            <p:cNvGrpSpPr/>
            <p:nvPr/>
          </p:nvGrpSpPr>
          <p:grpSpPr>
            <a:xfrm>
              <a:off x="28586" y="626073"/>
              <a:ext cx="569022" cy="490254"/>
              <a:chOff x="0" y="0"/>
              <a:chExt cx="569020" cy="490252"/>
            </a:xfrm>
          </p:grpSpPr>
          <p:pic>
            <p:nvPicPr>
              <p:cNvPr id="510" name="image76.png"/>
              <p:cNvPicPr/>
              <p:nvPr/>
            </p:nvPicPr>
            <p:blipFill>
              <a:blip r:embed="rId11">
                <a:extLst/>
              </a:blip>
              <a:stretch>
                <a:fillRect/>
              </a:stretch>
            </p:blipFill>
            <p:spPr>
              <a:xfrm>
                <a:off x="106199" y="67372"/>
                <a:ext cx="355494" cy="355299"/>
              </a:xfrm>
              <a:prstGeom prst="rect">
                <a:avLst/>
              </a:prstGeom>
              <a:ln w="12700" cap="flat">
                <a:noFill/>
                <a:miter lim="400000"/>
              </a:ln>
              <a:effectLst/>
            </p:spPr>
          </p:pic>
          <p:sp>
            <p:nvSpPr>
              <p:cNvPr id="511" name="Shape 511"/>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06B9A5"/>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5" name="Group 515"/>
            <p:cNvGrpSpPr/>
            <p:nvPr/>
          </p:nvGrpSpPr>
          <p:grpSpPr>
            <a:xfrm>
              <a:off x="0" y="1252147"/>
              <a:ext cx="648214" cy="574132"/>
              <a:chOff x="0" y="0"/>
              <a:chExt cx="648213" cy="574131"/>
            </a:xfrm>
          </p:grpSpPr>
          <p:pic>
            <p:nvPicPr>
              <p:cNvPr id="513" name="hexagon-filtered.png"/>
              <p:cNvPicPr/>
              <p:nvPr/>
            </p:nvPicPr>
            <p:blipFill>
              <a:blip r:embed="rId12">
                <a:extLst/>
              </a:blip>
              <a:srcRect/>
              <a:stretch>
                <a:fillRect/>
              </a:stretch>
            </p:blipFill>
            <p:spPr>
              <a:xfrm>
                <a:off x="0" y="0"/>
                <a:ext cx="648214" cy="574132"/>
              </a:xfrm>
              <a:prstGeom prst="rect">
                <a:avLst/>
              </a:prstGeom>
              <a:ln w="12700" cap="flat">
                <a:noFill/>
                <a:miter lim="400000"/>
              </a:ln>
              <a:effectLst/>
            </p:spPr>
          </p:pic>
          <p:pic>
            <p:nvPicPr>
              <p:cNvPr id="514" name="Primary-DarkBackground-450-filtered.png"/>
              <p:cNvPicPr/>
              <p:nvPr/>
            </p:nvPicPr>
            <p:blipFill>
              <a:blip r:embed="rId13">
                <a:extLst/>
              </a:blip>
              <a:stretch>
                <a:fillRect/>
              </a:stretch>
            </p:blipFill>
            <p:spPr>
              <a:xfrm>
                <a:off x="154900" y="133094"/>
                <a:ext cx="287092" cy="287092"/>
              </a:xfrm>
              <a:prstGeom prst="rect">
                <a:avLst/>
              </a:prstGeom>
              <a:ln w="12700" cap="flat">
                <a:noFill/>
                <a:miter lim="400000"/>
              </a:ln>
              <a:effectLst/>
            </p:spPr>
          </p:pic>
        </p:grpSp>
        <p:grpSp>
          <p:nvGrpSpPr>
            <p:cNvPr id="518" name="Group 518"/>
            <p:cNvGrpSpPr/>
            <p:nvPr/>
          </p:nvGrpSpPr>
          <p:grpSpPr>
            <a:xfrm>
              <a:off x="28592" y="1919271"/>
              <a:ext cx="569021" cy="490254"/>
              <a:chOff x="0" y="0"/>
              <a:chExt cx="569020" cy="490252"/>
            </a:xfrm>
          </p:grpSpPr>
          <p:sp>
            <p:nvSpPr>
              <p:cNvPr id="516" name="Shape 516"/>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FFA574"/>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pic>
            <p:nvPicPr>
              <p:cNvPr id="517" name="Primary-DarkBackground-450-filtered.png"/>
              <p:cNvPicPr/>
              <p:nvPr/>
            </p:nvPicPr>
            <p:blipFill>
              <a:blip r:embed="rId13">
                <a:extLst/>
              </a:blip>
              <a:stretch>
                <a:fillRect/>
              </a:stretch>
            </p:blipFill>
            <p:spPr>
              <a:xfrm>
                <a:off x="129597" y="99427"/>
                <a:ext cx="287091" cy="287092"/>
              </a:xfrm>
              <a:prstGeom prst="rect">
                <a:avLst/>
              </a:prstGeom>
              <a:ln w="12700" cap="flat">
                <a:noFill/>
                <a:miter lim="400000"/>
              </a:ln>
              <a:effectLst/>
            </p:spPr>
          </p:pic>
        </p:grpSp>
      </p:grpSp>
      <p:sp>
        <p:nvSpPr>
          <p:cNvPr id="520" name="Shape 520"/>
          <p:cNvSpPr/>
          <p:nvPr/>
        </p:nvSpPr>
        <p:spPr>
          <a:xfrm>
            <a:off x="7197932" y="3120279"/>
            <a:ext cx="243821" cy="172844"/>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900"/>
              <a:t>IBM</a:t>
            </a:r>
          </a:p>
        </p:txBody>
      </p:sp>
      <p:sp>
        <p:nvSpPr>
          <p:cNvPr id="521" name="Shape 521"/>
          <p:cNvSpPr/>
          <p:nvPr/>
        </p:nvSpPr>
        <p:spPr>
          <a:xfrm>
            <a:off x="7197933" y="3459441"/>
            <a:ext cx="624249" cy="172844"/>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06B9A5"/>
                </a:solidFill>
                <a:latin typeface="Helvetica Neue"/>
                <a:ea typeface="Helvetica Neue"/>
                <a:cs typeface="Helvetica Neue"/>
                <a:sym typeface="Helvetica Neue"/>
              </a:defRPr>
            </a:lvl1pPr>
          </a:lstStyle>
          <a:p>
            <a:pPr lvl="0">
              <a:defRPr sz="1800" b="0">
                <a:solidFill>
                  <a:srgbClr val="000000"/>
                </a:solidFill>
              </a:defRPr>
            </a:pPr>
            <a:r>
              <a:rPr sz="900"/>
              <a:t>Third Party</a:t>
            </a:r>
          </a:p>
        </p:txBody>
      </p:sp>
      <p:sp>
        <p:nvSpPr>
          <p:cNvPr id="522" name="Shape 522"/>
          <p:cNvSpPr/>
          <p:nvPr/>
        </p:nvSpPr>
        <p:spPr>
          <a:xfrm>
            <a:off x="7197932" y="3798603"/>
            <a:ext cx="716329" cy="172844"/>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4E5A60"/>
                </a:solidFill>
                <a:latin typeface="Helvetica Neue"/>
                <a:ea typeface="Helvetica Neue"/>
                <a:cs typeface="Helvetica Neue"/>
                <a:sym typeface="Helvetica Neue"/>
              </a:defRPr>
            </a:lvl1pPr>
          </a:lstStyle>
          <a:p>
            <a:pPr lvl="0">
              <a:defRPr sz="1800" b="0">
                <a:solidFill>
                  <a:srgbClr val="000000"/>
                </a:solidFill>
              </a:defRPr>
            </a:pPr>
            <a:r>
              <a:rPr sz="900"/>
              <a:t>Open Source</a:t>
            </a:r>
          </a:p>
        </p:txBody>
      </p:sp>
      <p:sp>
        <p:nvSpPr>
          <p:cNvPr id="523" name="Shape 523"/>
          <p:cNvSpPr/>
          <p:nvPr/>
        </p:nvSpPr>
        <p:spPr>
          <a:xfrm>
            <a:off x="7216466" y="4140814"/>
            <a:ext cx="354945" cy="172844"/>
          </a:xfrm>
          <a:prstGeom prst="rect">
            <a:avLst/>
          </a:prstGeom>
          <a:ln w="12700">
            <a:miter lim="400000"/>
          </a:ln>
          <a:extLst>
            <a:ext uri="{C572A759-6A51-4108-AA02-DFA0A04FC94B}">
              <ma14:wrappingTextBoxFlag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FFA574"/>
                </a:solidFill>
                <a:latin typeface="Helvetica Neue"/>
                <a:ea typeface="Helvetica Neue"/>
                <a:cs typeface="Helvetica Neue"/>
                <a:sym typeface="Helvetica Neue"/>
              </a:defRPr>
            </a:lvl1pPr>
          </a:lstStyle>
          <a:p>
            <a:pPr lvl="0">
              <a:defRPr sz="1800" b="0">
                <a:solidFill>
                  <a:srgbClr val="000000"/>
                </a:solidFill>
              </a:defRPr>
            </a:pPr>
            <a:r>
              <a:rPr sz="900"/>
              <a:t>Yours</a:t>
            </a:r>
          </a:p>
        </p:txBody>
      </p:sp>
      <p:pic>
        <p:nvPicPr>
          <p:cNvPr id="526" name="Sublime_Text_Logo.png"/>
          <p:cNvPicPr/>
          <p:nvPr/>
        </p:nvPicPr>
        <p:blipFill>
          <a:blip r:embed="rId14">
            <a:extLst/>
          </a:blip>
          <a:stretch>
            <a:fillRect/>
          </a:stretch>
        </p:blipFill>
        <p:spPr>
          <a:xfrm>
            <a:off x="7161503" y="1254567"/>
            <a:ext cx="375178" cy="281384"/>
          </a:xfrm>
          <a:prstGeom prst="rect">
            <a:avLst/>
          </a:prstGeom>
          <a:ln w="12700">
            <a:miter lim="400000"/>
          </a:ln>
        </p:spPr>
      </p:pic>
      <p:pic>
        <p:nvPicPr>
          <p:cNvPr id="527" name="image92.png"/>
          <p:cNvPicPr/>
          <p:nvPr/>
        </p:nvPicPr>
        <p:blipFill>
          <a:blip r:embed="rId15">
            <a:extLst/>
          </a:blip>
          <a:stretch>
            <a:fillRect/>
          </a:stretch>
        </p:blipFill>
        <p:spPr>
          <a:xfrm>
            <a:off x="6590761" y="1234842"/>
            <a:ext cx="428699" cy="320843"/>
          </a:xfrm>
          <a:prstGeom prst="rect">
            <a:avLst/>
          </a:prstGeom>
          <a:ln w="12700">
            <a:miter lim="400000"/>
          </a:ln>
        </p:spPr>
      </p:pic>
      <p:pic>
        <p:nvPicPr>
          <p:cNvPr id="528" name="image91.png"/>
          <p:cNvPicPr/>
          <p:nvPr/>
        </p:nvPicPr>
        <p:blipFill>
          <a:blip r:embed="rId16">
            <a:extLst/>
          </a:blip>
          <a:stretch>
            <a:fillRect/>
          </a:stretch>
        </p:blipFill>
        <p:spPr>
          <a:xfrm>
            <a:off x="6616948" y="1655437"/>
            <a:ext cx="376325" cy="282349"/>
          </a:xfrm>
          <a:prstGeom prst="rect">
            <a:avLst/>
          </a:prstGeom>
          <a:ln w="12700">
            <a:miter lim="400000"/>
          </a:ln>
        </p:spPr>
      </p:pic>
      <p:pic>
        <p:nvPicPr>
          <p:cNvPr id="529" name="image113.png"/>
          <p:cNvPicPr/>
          <p:nvPr/>
        </p:nvPicPr>
        <p:blipFill>
          <a:blip r:embed="rId17">
            <a:extLst/>
          </a:blip>
          <a:stretch>
            <a:fillRect/>
          </a:stretch>
        </p:blipFill>
        <p:spPr>
          <a:xfrm>
            <a:off x="7216958" y="2089667"/>
            <a:ext cx="817527" cy="174637"/>
          </a:xfrm>
          <a:prstGeom prst="rect">
            <a:avLst/>
          </a:prstGeom>
          <a:ln w="12700">
            <a:miter lim="400000"/>
          </a:ln>
        </p:spPr>
      </p:pic>
      <p:pic>
        <p:nvPicPr>
          <p:cNvPr id="530" name="image90.png"/>
          <p:cNvPicPr/>
          <p:nvPr/>
        </p:nvPicPr>
        <p:blipFill>
          <a:blip r:embed="rId18">
            <a:extLst/>
          </a:blip>
          <a:stretch>
            <a:fillRect/>
          </a:stretch>
        </p:blipFill>
        <p:spPr>
          <a:xfrm>
            <a:off x="6646001" y="2057862"/>
            <a:ext cx="318208" cy="238150"/>
          </a:xfrm>
          <a:prstGeom prst="rect">
            <a:avLst/>
          </a:prstGeom>
          <a:ln w="12700">
            <a:miter lim="400000"/>
          </a:ln>
        </p:spPr>
      </p:pic>
    </p:spTree>
    <p:extLst>
      <p:ext uri="{BB962C8B-B14F-4D97-AF65-F5344CB8AC3E}">
        <p14:creationId xmlns:p14="http://schemas.microsoft.com/office/powerpoint/2010/main" val="305781701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s://encrypted-tbn1.gstatic.com/images?q=tbn:ANd9GcRAMCWnV3iPxAWSX5WmPb7idCfHsey1jBNbzlksLKSpLud9JzfNPGa_cPrv"/>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724558" y="2583544"/>
            <a:ext cx="879366" cy="658574"/>
          </a:xfrm>
          <a:prstGeom prst="rect">
            <a:avLst/>
          </a:prstGeom>
          <a:noFill/>
          <a:ln w="9525">
            <a:noFill/>
            <a:miter lim="800000"/>
            <a:headEnd/>
            <a:tailEnd/>
          </a:ln>
        </p:spPr>
      </p:pic>
      <p:pic>
        <p:nvPicPr>
          <p:cNvPr id="78" name="Picture 77"/>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398956" y="2697825"/>
            <a:ext cx="1408046" cy="586052"/>
          </a:xfrm>
          <a:prstGeom prst="rect">
            <a:avLst/>
          </a:prstGeom>
        </p:spPr>
      </p:pic>
      <p:sp>
        <p:nvSpPr>
          <p:cNvPr id="2" name="Title 1"/>
          <p:cNvSpPr>
            <a:spLocks noGrp="1"/>
          </p:cNvSpPr>
          <p:nvPr>
            <p:ph type="title"/>
          </p:nvPr>
        </p:nvSpPr>
        <p:spPr>
          <a:xfrm>
            <a:off x="365119" y="188963"/>
            <a:ext cx="8135940" cy="257697"/>
          </a:xfrm>
        </p:spPr>
        <p:txBody>
          <a:bodyPr>
            <a:normAutofit fontScale="90000"/>
          </a:bodyPr>
          <a:lstStyle/>
          <a:p>
            <a:r>
              <a:rPr lang="en-US" sz="2400" dirty="0" smtClean="0">
                <a:solidFill>
                  <a:srgbClr val="4F81BD"/>
                </a:solidFill>
              </a:rPr>
              <a:t>IBM Cloud is Open By Design</a:t>
            </a:r>
            <a:endParaRPr lang="en-US" sz="2400" dirty="0">
              <a:solidFill>
                <a:srgbClr val="4F81BD"/>
              </a:solidFill>
            </a:endParaRPr>
          </a:p>
        </p:txBody>
      </p:sp>
      <p:sp>
        <p:nvSpPr>
          <p:cNvPr id="127" name="Arc 126"/>
          <p:cNvSpPr/>
          <p:nvPr/>
        </p:nvSpPr>
        <p:spPr bwMode="auto">
          <a:xfrm rot="5400000">
            <a:off x="-1752600" y="990603"/>
            <a:ext cx="2895601" cy="2895601"/>
          </a:xfrm>
          <a:prstGeom prst="arc">
            <a:avLst>
              <a:gd name="adj1" fmla="val 11610756"/>
              <a:gd name="adj2" fmla="val 20749377"/>
            </a:avLst>
          </a:prstGeom>
          <a:noFill/>
          <a:ln w="38100" cap="flat" cmpd="sng" algn="ctr">
            <a:solidFill>
              <a:srgbClr val="003F69"/>
            </a:solidFill>
            <a:prstDash val="solid"/>
            <a:round/>
            <a:headEnd type="none" w="med" len="med"/>
            <a:tailEnd type="none" w="med" len="med"/>
          </a:ln>
          <a:effectLst/>
        </p:spPr>
        <p:txBody>
          <a:bodyPr/>
          <a:lstStyle/>
          <a:p>
            <a:pPr>
              <a:lnSpc>
                <a:spcPct val="90000"/>
              </a:lnSpc>
              <a:defRPr/>
            </a:pPr>
            <a:endParaRPr lang="en-US">
              <a:solidFill>
                <a:prstClr val="black"/>
              </a:solidFill>
            </a:endParaRPr>
          </a:p>
        </p:txBody>
      </p:sp>
      <p:pic>
        <p:nvPicPr>
          <p:cNvPr id="138" name="Picture 137" descr="BlueStack3-IaaS-Cir.png"/>
          <p:cNvPicPr>
            <a:picLocks noChangeAspect="1"/>
          </p:cNvPicPr>
          <p:nvPr/>
        </p:nvPicPr>
        <p:blipFill>
          <a:blip r:embed="rId4" cstate="screen"/>
          <a:stretch>
            <a:fillRect/>
          </a:stretch>
        </p:blipFill>
        <p:spPr>
          <a:xfrm>
            <a:off x="533400" y="2952750"/>
            <a:ext cx="762000" cy="762000"/>
          </a:xfrm>
          <a:prstGeom prst="rect">
            <a:avLst/>
          </a:prstGeom>
        </p:spPr>
      </p:pic>
      <p:pic>
        <p:nvPicPr>
          <p:cNvPr id="139" name="Picture 138" descr="BlueStack3-PaaS-Cir.png"/>
          <p:cNvPicPr>
            <a:picLocks noChangeAspect="1"/>
          </p:cNvPicPr>
          <p:nvPr/>
        </p:nvPicPr>
        <p:blipFill>
          <a:blip r:embed="rId5" cstate="screen"/>
          <a:stretch>
            <a:fillRect/>
          </a:stretch>
        </p:blipFill>
        <p:spPr>
          <a:xfrm>
            <a:off x="762000" y="2057400"/>
            <a:ext cx="762000" cy="762000"/>
          </a:xfrm>
          <a:prstGeom prst="rect">
            <a:avLst/>
          </a:prstGeom>
        </p:spPr>
      </p:pic>
      <p:pic>
        <p:nvPicPr>
          <p:cNvPr id="140" name="Picture 139" descr="BlueStack3-SaaS-Cir.png"/>
          <p:cNvPicPr>
            <a:picLocks noChangeAspect="1"/>
          </p:cNvPicPr>
          <p:nvPr/>
        </p:nvPicPr>
        <p:blipFill>
          <a:blip r:embed="rId6" cstate="screen"/>
          <a:stretch>
            <a:fillRect/>
          </a:stretch>
        </p:blipFill>
        <p:spPr>
          <a:xfrm>
            <a:off x="533400" y="1200150"/>
            <a:ext cx="762000" cy="762000"/>
          </a:xfrm>
          <a:prstGeom prst="rect">
            <a:avLst/>
          </a:prstGeom>
        </p:spPr>
      </p:pic>
      <p:sp>
        <p:nvSpPr>
          <p:cNvPr id="21" name="Striped Right Arrow 20"/>
          <p:cNvSpPr/>
          <p:nvPr/>
        </p:nvSpPr>
        <p:spPr>
          <a:xfrm>
            <a:off x="1752600" y="3143250"/>
            <a:ext cx="6705600" cy="381000"/>
          </a:xfrm>
          <a:prstGeom prst="stripedRightArrow">
            <a:avLst/>
          </a:prstGeom>
          <a:solidFill>
            <a:srgbClr val="003F6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IaaS</a:t>
            </a:r>
            <a:endParaRPr lang="en-US" sz="1600">
              <a:solidFill>
                <a:prstClr val="white"/>
              </a:solidFill>
            </a:endParaRPr>
          </a:p>
        </p:txBody>
      </p:sp>
      <p:sp>
        <p:nvSpPr>
          <p:cNvPr id="22" name="Striped Right Arrow 21"/>
          <p:cNvSpPr/>
          <p:nvPr/>
        </p:nvSpPr>
        <p:spPr>
          <a:xfrm>
            <a:off x="1752600" y="2276475"/>
            <a:ext cx="6705600" cy="381000"/>
          </a:xfrm>
          <a:prstGeom prst="stripedRightArrow">
            <a:avLst/>
          </a:prstGeom>
          <a:solidFill>
            <a:srgbClr val="008AB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PaaS</a:t>
            </a:r>
            <a:endParaRPr lang="en-US" sz="1600">
              <a:solidFill>
                <a:prstClr val="white"/>
              </a:solidFill>
            </a:endParaRPr>
          </a:p>
        </p:txBody>
      </p:sp>
      <p:sp>
        <p:nvSpPr>
          <p:cNvPr id="23" name="Striped Right Arrow 22"/>
          <p:cNvSpPr/>
          <p:nvPr/>
        </p:nvSpPr>
        <p:spPr>
          <a:xfrm>
            <a:off x="1752600" y="1390650"/>
            <a:ext cx="6705600" cy="381000"/>
          </a:xfrm>
          <a:prstGeom prst="stripedRightArrow">
            <a:avLst/>
          </a:prstGeom>
          <a:solidFill>
            <a:srgbClr val="00B0D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prstClr val="white"/>
                </a:solidFill>
              </a:rPr>
              <a:t>SaaS</a:t>
            </a:r>
            <a:endParaRPr lang="en-US" sz="1600">
              <a:solidFill>
                <a:prstClr val="white"/>
              </a:solidFill>
            </a:endParaRPr>
          </a:p>
        </p:txBody>
      </p:sp>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25" y="1746527"/>
            <a:ext cx="609051" cy="609051"/>
          </a:xfrm>
          <a:prstGeom prst="rect">
            <a:avLst/>
          </a:prstGeom>
        </p:spPr>
      </p:pic>
      <p:pic>
        <p:nvPicPr>
          <p:cNvPr id="64" name="Picture 63" descr="docker-logo.png"/>
          <p:cNvPicPr>
            <a:picLocks noChangeAspect="1"/>
          </p:cNvPicPr>
          <p:nvPr/>
        </p:nvPicPr>
        <p:blipFill>
          <a:blip r:embed="rId8" cstate="screen"/>
          <a:stretch>
            <a:fillRect/>
          </a:stretch>
        </p:blipFill>
        <p:spPr>
          <a:xfrm>
            <a:off x="3212657" y="1788036"/>
            <a:ext cx="635685" cy="526030"/>
          </a:xfrm>
          <a:prstGeom prst="rect">
            <a:avLst/>
          </a:prstGeom>
        </p:spPr>
      </p:pic>
      <p:grpSp>
        <p:nvGrpSpPr>
          <p:cNvPr id="4" name="Group 64"/>
          <p:cNvGrpSpPr/>
          <p:nvPr/>
        </p:nvGrpSpPr>
        <p:grpSpPr>
          <a:xfrm>
            <a:off x="2860141" y="2647950"/>
            <a:ext cx="484576" cy="556510"/>
            <a:chOff x="6781801" y="3257550"/>
            <a:chExt cx="685799" cy="787604"/>
          </a:xfrm>
        </p:grpSpPr>
        <p:pic>
          <p:nvPicPr>
            <p:cNvPr id="66" name="Picture 65" descr="openpower-logo-pos.png"/>
            <p:cNvPicPr>
              <a:picLocks noChangeAspect="1"/>
            </p:cNvPicPr>
            <p:nvPr/>
          </p:nvPicPr>
          <p:blipFill>
            <a:blip r:embed="rId9" cstate="screen"/>
            <a:srcRect/>
            <a:stretch>
              <a:fillRect/>
            </a:stretch>
          </p:blipFill>
          <p:spPr>
            <a:xfrm>
              <a:off x="6862396" y="3257550"/>
              <a:ext cx="448408" cy="501161"/>
            </a:xfrm>
            <a:prstGeom prst="rect">
              <a:avLst/>
            </a:prstGeom>
          </p:spPr>
        </p:pic>
        <p:grpSp>
          <p:nvGrpSpPr>
            <p:cNvPr id="6" name="Group 199"/>
            <p:cNvGrpSpPr/>
            <p:nvPr/>
          </p:nvGrpSpPr>
          <p:grpSpPr>
            <a:xfrm>
              <a:off x="6781801" y="3714750"/>
              <a:ext cx="685799" cy="330405"/>
              <a:chOff x="7170020" y="-527538"/>
              <a:chExt cx="1292683" cy="622788"/>
            </a:xfrm>
          </p:grpSpPr>
          <p:pic>
            <p:nvPicPr>
              <p:cNvPr id="68" name="Picture 67" descr="openpower-logo-pos.png"/>
              <p:cNvPicPr>
                <a:picLocks noChangeAspect="1"/>
              </p:cNvPicPr>
              <p:nvPr/>
            </p:nvPicPr>
            <p:blipFill>
              <a:blip r:embed="rId10" cstate="screen">
                <a:lum bright="-100000"/>
              </a:blip>
              <a:srcRect/>
              <a:stretch>
                <a:fillRect/>
              </a:stretch>
            </p:blipFill>
            <p:spPr>
              <a:xfrm>
                <a:off x="7315200" y="-527538"/>
                <a:ext cx="847921" cy="342900"/>
              </a:xfrm>
              <a:prstGeom prst="rect">
                <a:avLst/>
              </a:prstGeom>
            </p:spPr>
          </p:pic>
          <p:pic>
            <p:nvPicPr>
              <p:cNvPr id="69" name="Picture 68" descr="openpower-logo-pos.png"/>
              <p:cNvPicPr>
                <a:picLocks noChangeAspect="1"/>
              </p:cNvPicPr>
              <p:nvPr/>
            </p:nvPicPr>
            <p:blipFill>
              <a:blip r:embed="rId11" cstate="screen">
                <a:lum bright="-100000"/>
              </a:blip>
              <a:srcRect/>
              <a:stretch>
                <a:fillRect/>
              </a:stretch>
            </p:blipFill>
            <p:spPr>
              <a:xfrm>
                <a:off x="7170020" y="-247650"/>
                <a:ext cx="1292683" cy="342900"/>
              </a:xfrm>
              <a:prstGeom prst="rect">
                <a:avLst/>
              </a:prstGeom>
            </p:spPr>
          </p:pic>
        </p:grpSp>
      </p:grpSp>
      <p:pic>
        <p:nvPicPr>
          <p:cNvPr id="70" name="Picture 6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0731" y="1915622"/>
            <a:ext cx="940719" cy="254464"/>
          </a:xfrm>
          <a:prstGeom prst="rect">
            <a:avLst/>
          </a:prstGeom>
        </p:spPr>
      </p:pic>
      <p:pic>
        <p:nvPicPr>
          <p:cNvPr id="71" name="Picture 7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20316" y="1824851"/>
            <a:ext cx="523814" cy="452458"/>
          </a:xfrm>
          <a:prstGeom prst="rect">
            <a:avLst/>
          </a:prstGeom>
        </p:spPr>
      </p:pic>
      <p:pic>
        <p:nvPicPr>
          <p:cNvPr id="76" name="Picture 75" descr="jquery_logo.png"/>
          <p:cNvPicPr>
            <a:picLocks noChangeAspect="1"/>
          </p:cNvPicPr>
          <p:nvPr/>
        </p:nvPicPr>
        <p:blipFill>
          <a:blip r:embed="rId14" cstate="screen">
            <a:lum/>
          </a:blip>
          <a:stretch>
            <a:fillRect/>
          </a:stretch>
        </p:blipFill>
        <p:spPr>
          <a:xfrm>
            <a:off x="1981199" y="1139723"/>
            <a:ext cx="919452" cy="226115"/>
          </a:xfrm>
          <a:prstGeom prst="rect">
            <a:avLst/>
          </a:prstGeom>
        </p:spPr>
      </p:pic>
      <p:pic>
        <p:nvPicPr>
          <p:cNvPr id="77" name="Picture 76" descr="html5-logo-neg.png"/>
          <p:cNvPicPr>
            <a:picLocks noChangeAspect="1"/>
          </p:cNvPicPr>
          <p:nvPr/>
        </p:nvPicPr>
        <p:blipFill>
          <a:blip r:embed="rId15"/>
          <a:stretch>
            <a:fillRect/>
          </a:stretch>
        </p:blipFill>
        <p:spPr>
          <a:xfrm>
            <a:off x="3708476" y="1063850"/>
            <a:ext cx="268144" cy="377861"/>
          </a:xfrm>
          <a:prstGeom prst="rect">
            <a:avLst/>
          </a:prstGeom>
        </p:spPr>
      </p:pic>
      <p:pic>
        <p:nvPicPr>
          <p:cNvPr id="43" name="Picture 42" descr="hadoop-320x240.png"/>
          <p:cNvPicPr>
            <a:picLocks noChangeAspect="1"/>
          </p:cNvPicPr>
          <p:nvPr/>
        </p:nvPicPr>
        <p:blipFill>
          <a:blip r:embed="rId16" cstate="screen"/>
          <a:stretch>
            <a:fillRect/>
          </a:stretch>
        </p:blipFill>
        <p:spPr>
          <a:xfrm>
            <a:off x="7213600" y="1781175"/>
            <a:ext cx="711200" cy="533400"/>
          </a:xfrm>
          <a:prstGeom prst="rect">
            <a:avLst/>
          </a:prstGeom>
        </p:spPr>
      </p:pic>
      <p:sp>
        <p:nvSpPr>
          <p:cNvPr id="40" name="Text Placeholder 3"/>
          <p:cNvSpPr txBox="1">
            <a:spLocks/>
          </p:cNvSpPr>
          <p:nvPr/>
        </p:nvSpPr>
        <p:spPr bwMode="auto">
          <a:xfrm>
            <a:off x="232678" y="513588"/>
            <a:ext cx="8088362" cy="284017"/>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p>
            <a:pPr marL="234950" indent="-234950" algn="ctr">
              <a:spcBef>
                <a:spcPct val="20000"/>
              </a:spcBef>
              <a:buClr>
                <a:srgbClr val="34B1EC"/>
              </a:buClr>
              <a:buSzPct val="100000"/>
            </a:pPr>
            <a:r>
              <a:rPr lang="en-US" altLang="en-US" sz="1600" dirty="0" smtClean="0">
                <a:solidFill>
                  <a:prstClr val="black"/>
                </a:solidFill>
                <a:ea typeface="ＭＳ Ｐゴシック" pitchFamily="34" charset="-128"/>
                <a:cs typeface="Arial" panose="020B0604020202020204" pitchFamily="34" charset="0"/>
              </a:rPr>
              <a:t>Open technology lynchpins maximize the effectiveness of Cloud investments</a:t>
            </a:r>
          </a:p>
        </p:txBody>
      </p:sp>
      <p:grpSp>
        <p:nvGrpSpPr>
          <p:cNvPr id="7" name="Group 40"/>
          <p:cNvGrpSpPr/>
          <p:nvPr/>
        </p:nvGrpSpPr>
        <p:grpSpPr>
          <a:xfrm>
            <a:off x="4251883" y="3613750"/>
            <a:ext cx="1707049" cy="1100616"/>
            <a:chOff x="4251875" y="3700834"/>
            <a:chExt cx="1707049" cy="1100616"/>
          </a:xfrm>
        </p:grpSpPr>
        <p:pic>
          <p:nvPicPr>
            <p:cNvPr id="42" name="Picture 41" descr="IBMCloud - HybridIcon.png"/>
            <p:cNvPicPr>
              <a:picLocks noChangeAspect="1"/>
            </p:cNvPicPr>
            <p:nvPr/>
          </p:nvPicPr>
          <p:blipFill>
            <a:blip r:embed="rId17" cstate="screen"/>
            <a:stretch>
              <a:fillRect/>
            </a:stretch>
          </p:blipFill>
          <p:spPr>
            <a:xfrm>
              <a:off x="4596621" y="3700834"/>
              <a:ext cx="1017557" cy="813816"/>
            </a:xfrm>
            <a:prstGeom prst="rect">
              <a:avLst/>
            </a:prstGeom>
          </p:spPr>
        </p:pic>
        <p:sp>
          <p:nvSpPr>
            <p:cNvPr id="44" name="TextBox 43"/>
            <p:cNvSpPr txBox="1"/>
            <p:nvPr/>
          </p:nvSpPr>
          <p:spPr>
            <a:xfrm>
              <a:off x="4251875" y="4493673"/>
              <a:ext cx="1707049" cy="307777"/>
            </a:xfrm>
            <a:prstGeom prst="rect">
              <a:avLst/>
            </a:prstGeom>
            <a:noFill/>
          </p:spPr>
          <p:txBody>
            <a:bodyPr wrap="square" rtlCol="0">
              <a:spAutoFit/>
            </a:bodyPr>
            <a:lstStyle/>
            <a:p>
              <a:pPr algn="ctr"/>
              <a:r>
                <a:rPr lang="en-US" sz="1400" b="1" smtClean="0">
                  <a:solidFill>
                    <a:srgbClr val="00649D"/>
                  </a:solidFill>
                  <a:latin typeface="Arial Narrow" pitchFamily="34" charset="0"/>
                </a:rPr>
                <a:t>Hybrid Cloud</a:t>
              </a:r>
              <a:endParaRPr lang="en-US" sz="1400" b="1">
                <a:solidFill>
                  <a:srgbClr val="00649D"/>
                </a:solidFill>
                <a:latin typeface="Arial Narrow" pitchFamily="34" charset="0"/>
              </a:endParaRPr>
            </a:p>
          </p:txBody>
        </p:sp>
      </p:grpSp>
      <p:grpSp>
        <p:nvGrpSpPr>
          <p:cNvPr id="8" name="Group 44"/>
          <p:cNvGrpSpPr/>
          <p:nvPr/>
        </p:nvGrpSpPr>
        <p:grpSpPr>
          <a:xfrm>
            <a:off x="1645751" y="3613751"/>
            <a:ext cx="1707049" cy="1087663"/>
            <a:chOff x="1645751" y="3713787"/>
            <a:chExt cx="1707049" cy="1087663"/>
          </a:xfrm>
        </p:grpSpPr>
        <p:pic>
          <p:nvPicPr>
            <p:cNvPr id="46" name="Picture 2"/>
            <p:cNvPicPr>
              <a:picLocks noChangeAspect="1"/>
            </p:cNvPicPr>
            <p:nvPr/>
          </p:nvPicPr>
          <p:blipFill>
            <a:blip r:embed="rId18" cstate="screen"/>
            <a:stretch>
              <a:fillRect/>
            </a:stretch>
          </p:blipFill>
          <p:spPr bwMode="auto">
            <a:xfrm>
              <a:off x="2035582" y="3713787"/>
              <a:ext cx="927387" cy="783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46"/>
            <p:cNvSpPr txBox="1"/>
            <p:nvPr/>
          </p:nvSpPr>
          <p:spPr>
            <a:xfrm>
              <a:off x="1645751" y="4493673"/>
              <a:ext cx="1707049" cy="307777"/>
            </a:xfrm>
            <a:prstGeom prst="rect">
              <a:avLst/>
            </a:prstGeom>
            <a:noFill/>
          </p:spPr>
          <p:txBody>
            <a:bodyPr wrap="square" rtlCol="0">
              <a:spAutoFit/>
            </a:bodyPr>
            <a:lstStyle/>
            <a:p>
              <a:pPr algn="ctr"/>
              <a:r>
                <a:rPr lang="en-US" sz="1400" b="1" dirty="0" smtClean="0">
                  <a:solidFill>
                    <a:srgbClr val="00649D"/>
                  </a:solidFill>
                  <a:latin typeface="Arial Narrow" pitchFamily="34" charset="0"/>
                </a:rPr>
                <a:t>Private Cloud</a:t>
              </a:r>
              <a:endParaRPr lang="en-US" sz="1400" b="1" dirty="0">
                <a:solidFill>
                  <a:srgbClr val="00649D"/>
                </a:solidFill>
                <a:latin typeface="Arial Narrow" pitchFamily="34" charset="0"/>
              </a:endParaRPr>
            </a:p>
          </p:txBody>
        </p:sp>
      </p:grpSp>
      <p:grpSp>
        <p:nvGrpSpPr>
          <p:cNvPr id="9" name="Group 47"/>
          <p:cNvGrpSpPr/>
          <p:nvPr/>
        </p:nvGrpSpPr>
        <p:grpSpPr>
          <a:xfrm>
            <a:off x="6858012" y="3613751"/>
            <a:ext cx="1707049" cy="1088175"/>
            <a:chOff x="6858000" y="3713275"/>
            <a:chExt cx="1707049" cy="1088175"/>
          </a:xfrm>
        </p:grpSpPr>
        <p:pic>
          <p:nvPicPr>
            <p:cNvPr id="49" name="Picture 4"/>
            <p:cNvPicPr>
              <a:picLocks noChangeAspect="1"/>
            </p:cNvPicPr>
            <p:nvPr/>
          </p:nvPicPr>
          <p:blipFill>
            <a:blip r:embed="rId19" cstate="screen"/>
            <a:stretch>
              <a:fillRect/>
            </a:stretch>
          </p:blipFill>
          <p:spPr bwMode="auto">
            <a:xfrm>
              <a:off x="7233469" y="3713275"/>
              <a:ext cx="956111" cy="80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49"/>
            <p:cNvSpPr txBox="1"/>
            <p:nvPr/>
          </p:nvSpPr>
          <p:spPr>
            <a:xfrm>
              <a:off x="6858000" y="4493673"/>
              <a:ext cx="1707049" cy="307777"/>
            </a:xfrm>
            <a:prstGeom prst="rect">
              <a:avLst/>
            </a:prstGeom>
            <a:noFill/>
          </p:spPr>
          <p:txBody>
            <a:bodyPr wrap="square" rtlCol="0">
              <a:spAutoFit/>
            </a:bodyPr>
            <a:lstStyle/>
            <a:p>
              <a:pPr algn="ctr"/>
              <a:r>
                <a:rPr lang="en-US" sz="1400" b="1" smtClean="0">
                  <a:solidFill>
                    <a:srgbClr val="00649D"/>
                  </a:solidFill>
                  <a:latin typeface="Arial Narrow" pitchFamily="34" charset="0"/>
                </a:rPr>
                <a:t>Off-premise cloud</a:t>
              </a:r>
              <a:endParaRPr lang="en-US" sz="1400" b="1">
                <a:solidFill>
                  <a:srgbClr val="00649D"/>
                </a:solidFill>
                <a:latin typeface="Arial Narrow" pitchFamily="34" charset="0"/>
              </a:endParaRPr>
            </a:p>
          </p:txBody>
        </p:sp>
      </p:grpSp>
      <p:grpSp>
        <p:nvGrpSpPr>
          <p:cNvPr id="10" name="Group 63"/>
          <p:cNvGrpSpPr>
            <a:grpSpLocks/>
          </p:cNvGrpSpPr>
          <p:nvPr/>
        </p:nvGrpSpPr>
        <p:grpSpPr bwMode="auto">
          <a:xfrm>
            <a:off x="5909744" y="991635"/>
            <a:ext cx="548222" cy="521997"/>
            <a:chOff x="6282460" y="1776239"/>
            <a:chExt cx="602255" cy="581793"/>
          </a:xfrm>
        </p:grpSpPr>
        <p:pic>
          <p:nvPicPr>
            <p:cNvPr id="39" name="Picture 21"/>
            <p:cNvPicPr>
              <a:picLocks noChangeAspect="1" noChangeArrowheads="1"/>
            </p:cNvPicPr>
            <p:nvPr/>
          </p:nvPicPr>
          <p:blipFill>
            <a:blip r:embed="rId20"/>
            <a:srcRect/>
            <a:stretch>
              <a:fillRect/>
            </a:stretch>
          </p:blipFill>
          <p:spPr bwMode="auto">
            <a:xfrm>
              <a:off x="6403931" y="1776239"/>
              <a:ext cx="344943" cy="347093"/>
            </a:xfrm>
            <a:prstGeom prst="rect">
              <a:avLst/>
            </a:prstGeom>
            <a:noFill/>
            <a:ln w="9525">
              <a:noFill/>
              <a:miter lim="800000"/>
              <a:headEnd/>
              <a:tailEnd/>
            </a:ln>
          </p:spPr>
        </p:pic>
        <p:sp>
          <p:nvSpPr>
            <p:cNvPr id="51" name="Text Box 46"/>
            <p:cNvSpPr txBox="1">
              <a:spLocks noChangeArrowheads="1"/>
            </p:cNvSpPr>
            <p:nvPr/>
          </p:nvSpPr>
          <p:spPr bwMode="auto">
            <a:xfrm>
              <a:off x="6282460" y="2083606"/>
              <a:ext cx="602255" cy="274426"/>
            </a:xfrm>
            <a:prstGeom prst="rect">
              <a:avLst/>
            </a:prstGeom>
            <a:noFill/>
            <a:ln w="9525">
              <a:noFill/>
              <a:miter lim="800000"/>
              <a:headEnd/>
              <a:tailEnd/>
            </a:ln>
            <a:effectLst>
              <a:prstShdw prst="shdw17" dist="17961" dir="2700000">
                <a:srgbClr val="006E99">
                  <a:alpha val="74997"/>
                </a:srgbClr>
              </a:prstShdw>
            </a:effectLst>
          </p:spPr>
          <p:txBody>
            <a:bodyPr wrap="none">
              <a:spAutoFit/>
            </a:bodyPr>
            <a:lstStyle/>
            <a:p>
              <a:pPr algn="ctr"/>
              <a:r>
                <a:rPr lang="en-US" altLang="en-US" sz="1000">
                  <a:solidFill>
                    <a:srgbClr val="00649D"/>
                  </a:solidFill>
                </a:rPr>
                <a:t>OAuth</a:t>
              </a:r>
            </a:p>
          </p:txBody>
        </p:sp>
      </p:grpSp>
      <p:pic>
        <p:nvPicPr>
          <p:cNvPr id="52" name="Picture 56" descr="json-logo.png"/>
          <p:cNvPicPr>
            <a:picLocks noChangeAspect="1"/>
          </p:cNvPicPr>
          <p:nvPr/>
        </p:nvPicPr>
        <p:blipFill>
          <a:blip r:embed="rId21"/>
          <a:srcRect/>
          <a:stretch>
            <a:fillRect/>
          </a:stretch>
        </p:blipFill>
        <p:spPr bwMode="auto">
          <a:xfrm>
            <a:off x="7264733" y="1061486"/>
            <a:ext cx="765175" cy="382587"/>
          </a:xfrm>
          <a:prstGeom prst="rect">
            <a:avLst/>
          </a:prstGeom>
          <a:noFill/>
          <a:ln w="9525">
            <a:noFill/>
            <a:miter lim="800000"/>
            <a:headEnd/>
            <a:tailEnd/>
          </a:ln>
        </p:spPr>
      </p:pic>
      <p:pic>
        <p:nvPicPr>
          <p:cNvPr id="53" name="Picture 52" descr="activitystreams.png"/>
          <p:cNvPicPr>
            <a:picLocks noChangeAspect="1"/>
          </p:cNvPicPr>
          <p:nvPr/>
        </p:nvPicPr>
        <p:blipFill>
          <a:blip r:embed="rId22"/>
          <a:stretch>
            <a:fillRect/>
          </a:stretch>
        </p:blipFill>
        <p:spPr>
          <a:xfrm>
            <a:off x="4784445" y="1093512"/>
            <a:ext cx="318534" cy="318534"/>
          </a:xfrm>
          <a:prstGeom prst="rect">
            <a:avLst/>
          </a:prstGeom>
        </p:spPr>
      </p:pic>
    </p:spTree>
    <p:extLst>
      <p:ext uri="{BB962C8B-B14F-4D97-AF65-F5344CB8AC3E}">
        <p14:creationId xmlns:p14="http://schemas.microsoft.com/office/powerpoint/2010/main" val="4194992800"/>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works</a:t>
            </a:r>
          </a:p>
          <a:p>
            <a:pPr lvl="0" defTabSz="457200"/>
            <a:r>
              <a:rPr lang="en-US" sz="2800" dirty="0">
                <a:solidFill>
                  <a:srgbClr val="FFFFFF"/>
                </a:solidFill>
                <a:latin typeface="Helvetica"/>
                <a:ea typeface="+mj-ea"/>
                <a:cs typeface="Helvetica"/>
                <a:sym typeface="Helvetica"/>
              </a:rPr>
              <a:t>f</a:t>
            </a:r>
            <a:r>
              <a:rPr lang="en-US" sz="2800" dirty="0" smtClean="0">
                <a:solidFill>
                  <a:srgbClr val="FFFFFF"/>
                </a:solidFill>
                <a:latin typeface="Helvetica"/>
                <a:ea typeface="+mj-ea"/>
                <a:cs typeface="Helvetica"/>
                <a:sym typeface="Helvetica"/>
              </a:rPr>
              <a:t>or everyone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3799972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2.tif"/>
          <p:cNvPicPr/>
          <p:nvPr/>
        </p:nvPicPr>
        <p:blipFill>
          <a:blip r:embed="rId3">
            <a:extLst/>
          </a:blip>
          <a:stretch>
            <a:fillRect/>
          </a:stretch>
        </p:blipFill>
        <p:spPr>
          <a:xfrm>
            <a:off x="6064986" y="4248186"/>
            <a:ext cx="864716" cy="858990"/>
          </a:xfrm>
          <a:prstGeom prst="rect">
            <a:avLst/>
          </a:prstGeom>
          <a:ln w="12700">
            <a:miter lim="400000"/>
          </a:ln>
        </p:spPr>
      </p:pic>
      <p:pic>
        <p:nvPicPr>
          <p:cNvPr id="189" name="image3.tif"/>
          <p:cNvPicPr/>
          <p:nvPr/>
        </p:nvPicPr>
        <p:blipFill>
          <a:blip r:embed="rId4">
            <a:extLst/>
          </a:blip>
          <a:stretch>
            <a:fillRect/>
          </a:stretch>
        </p:blipFill>
        <p:spPr>
          <a:xfrm>
            <a:off x="7327169" y="4425168"/>
            <a:ext cx="457201" cy="457201"/>
          </a:xfrm>
          <a:prstGeom prst="rect">
            <a:avLst/>
          </a:prstGeom>
          <a:ln w="12700">
            <a:miter lim="400000"/>
          </a:ln>
        </p:spPr>
      </p:pic>
      <p:pic>
        <p:nvPicPr>
          <p:cNvPr id="191" name="image5.tif"/>
          <p:cNvPicPr/>
          <p:nvPr/>
        </p:nvPicPr>
        <p:blipFill>
          <a:blip r:embed="rId5">
            <a:extLst/>
          </a:blip>
          <a:stretch>
            <a:fillRect/>
          </a:stretch>
        </p:blipFill>
        <p:spPr>
          <a:xfrm>
            <a:off x="8205000" y="2654088"/>
            <a:ext cx="698669" cy="575772"/>
          </a:xfrm>
          <a:prstGeom prst="rect">
            <a:avLst/>
          </a:prstGeom>
          <a:ln w="12700">
            <a:miter lim="400000"/>
          </a:ln>
        </p:spPr>
      </p:pic>
      <p:pic>
        <p:nvPicPr>
          <p:cNvPr id="194" name="image16.png"/>
          <p:cNvPicPr/>
          <p:nvPr/>
        </p:nvPicPr>
        <p:blipFill>
          <a:blip r:embed="rId6">
            <a:extLst/>
          </a:blip>
          <a:stretch>
            <a:fillRect/>
          </a:stretch>
        </p:blipFill>
        <p:spPr>
          <a:xfrm>
            <a:off x="4851174" y="3399913"/>
            <a:ext cx="539057" cy="447125"/>
          </a:xfrm>
          <a:prstGeom prst="rect">
            <a:avLst/>
          </a:prstGeom>
          <a:ln w="12700">
            <a:miter lim="400000"/>
          </a:ln>
        </p:spPr>
      </p:pic>
      <p:pic>
        <p:nvPicPr>
          <p:cNvPr id="197" name="image9.tif"/>
          <p:cNvPicPr/>
          <p:nvPr/>
        </p:nvPicPr>
        <p:blipFill>
          <a:blip r:embed="rId7">
            <a:extLst/>
          </a:blip>
          <a:stretch>
            <a:fillRect/>
          </a:stretch>
        </p:blipFill>
        <p:spPr>
          <a:xfrm>
            <a:off x="6929702" y="2686474"/>
            <a:ext cx="719139" cy="519114"/>
          </a:xfrm>
          <a:prstGeom prst="rect">
            <a:avLst/>
          </a:prstGeom>
          <a:ln w="12700">
            <a:miter lim="400000"/>
          </a:ln>
        </p:spPr>
      </p:pic>
      <p:sp>
        <p:nvSpPr>
          <p:cNvPr id="198" name="Shape 198"/>
          <p:cNvSpPr/>
          <p:nvPr/>
        </p:nvSpPr>
        <p:spPr>
          <a:xfrm>
            <a:off x="5824600" y="567217"/>
            <a:ext cx="2503575" cy="1261676"/>
          </a:xfrm>
          <a:prstGeom prst="rect">
            <a:avLst/>
          </a:prstGeom>
          <a:ln w="12700">
            <a:miter lim="400000"/>
          </a:ln>
          <a:extLst>
            <a:ext uri="{C572A759-6A51-4108-AA02-DFA0A04FC94B}">
              <ma14:wrappingTextBoxFlag xmlns:ma14="http://schemas.microsoft.com/office/mac/drawingml/2011/main" val="1"/>
            </a:ext>
          </a:extLst>
        </p:spPr>
        <p:txBody>
          <a:bodyPr lIns="95250" tIns="95250" rIns="95250" bIns="95250">
            <a:normAutofit/>
          </a:bodyPr>
          <a:lstStyle/>
          <a:p>
            <a:pPr marL="246944" indent="-246944" defTabSz="214880">
              <a:lnSpc>
                <a:spcPct val="80000"/>
              </a:lnSpc>
              <a:spcBef>
                <a:spcPts val="750"/>
              </a:spcBef>
              <a:buSzPct val="45000"/>
              <a:buBlip>
                <a:blip r:embed="rId8"/>
              </a:buBlip>
              <a:defRPr sz="1800"/>
            </a:pPr>
            <a:r>
              <a:rPr sz="1500" dirty="0">
                <a:solidFill>
                  <a:srgbClr val="4E5A60"/>
                </a:solidFill>
                <a:latin typeface="Calibri"/>
                <a:ea typeface="Calibri"/>
                <a:cs typeface="Calibri"/>
                <a:sym typeface="Calibri"/>
              </a:rPr>
              <a:t>Enterprise Fit</a:t>
            </a:r>
          </a:p>
          <a:p>
            <a:pPr marL="246944" indent="-246944" defTabSz="214880">
              <a:lnSpc>
                <a:spcPct val="80000"/>
              </a:lnSpc>
              <a:spcBef>
                <a:spcPts val="750"/>
              </a:spcBef>
              <a:buSzPct val="45000"/>
              <a:buBlip>
                <a:blip r:embed="rId8"/>
              </a:buBlip>
              <a:defRPr sz="1800"/>
            </a:pPr>
            <a:r>
              <a:rPr sz="1500" dirty="0">
                <a:solidFill>
                  <a:srgbClr val="4E5A60"/>
                </a:solidFill>
                <a:latin typeface="Calibri"/>
                <a:ea typeface="Calibri"/>
                <a:cs typeface="Calibri"/>
                <a:sym typeface="Calibri"/>
              </a:rPr>
              <a:t>Differentiating Content</a:t>
            </a:r>
          </a:p>
          <a:p>
            <a:pPr marL="246944" indent="-246944" defTabSz="214880">
              <a:lnSpc>
                <a:spcPct val="80000"/>
              </a:lnSpc>
              <a:spcBef>
                <a:spcPts val="750"/>
              </a:spcBef>
              <a:buSzPct val="45000"/>
              <a:buBlip>
                <a:blip r:embed="rId8"/>
              </a:buBlip>
              <a:defRPr sz="1800"/>
            </a:pPr>
            <a:r>
              <a:rPr sz="1500" dirty="0">
                <a:solidFill>
                  <a:srgbClr val="4E5A60"/>
                </a:solidFill>
                <a:latin typeface="Calibri"/>
                <a:ea typeface="Calibri"/>
                <a:cs typeface="Calibri"/>
                <a:sym typeface="Calibri"/>
              </a:rPr>
              <a:t>Cultural Transformation</a:t>
            </a:r>
          </a:p>
          <a:p>
            <a:pPr marL="246944" indent="-246944" defTabSz="214880">
              <a:lnSpc>
                <a:spcPct val="80000"/>
              </a:lnSpc>
              <a:spcBef>
                <a:spcPts val="750"/>
              </a:spcBef>
              <a:buSzPct val="45000"/>
              <a:buBlip>
                <a:blip r:embed="rId8"/>
              </a:buBlip>
              <a:defRPr sz="1800"/>
            </a:pPr>
            <a:r>
              <a:rPr sz="1500" dirty="0">
                <a:solidFill>
                  <a:srgbClr val="4E5A60"/>
                </a:solidFill>
                <a:latin typeface="Calibri"/>
                <a:ea typeface="Calibri"/>
                <a:cs typeface="Calibri"/>
                <a:sym typeface="Calibri"/>
              </a:rPr>
              <a:t>Path to a new way to work</a:t>
            </a:r>
          </a:p>
        </p:txBody>
      </p:sp>
      <p:pic>
        <p:nvPicPr>
          <p:cNvPr id="199" name="image10.tif"/>
          <p:cNvPicPr/>
          <p:nvPr/>
        </p:nvPicPr>
        <p:blipFill>
          <a:blip r:embed="rId9">
            <a:extLst/>
          </a:blip>
          <a:stretch>
            <a:fillRect/>
          </a:stretch>
        </p:blipFill>
        <p:spPr>
          <a:xfrm>
            <a:off x="5783003" y="3302535"/>
            <a:ext cx="1039391" cy="236226"/>
          </a:xfrm>
          <a:prstGeom prst="rect">
            <a:avLst/>
          </a:prstGeom>
          <a:ln w="12700">
            <a:miter lim="400000"/>
          </a:ln>
        </p:spPr>
      </p:pic>
      <p:pic>
        <p:nvPicPr>
          <p:cNvPr id="202" name="image21.png"/>
          <p:cNvPicPr/>
          <p:nvPr/>
        </p:nvPicPr>
        <p:blipFill>
          <a:blip r:embed="rId10" cstate="print">
            <a:extLst>
              <a:ext uri="{28A0092B-C50C-407E-A947-70E740481C1C}">
                <a14:useLocalDpi xmlns:a14="http://schemas.microsoft.com/office/drawing/2010/main"/>
              </a:ext>
            </a:extLst>
          </a:blip>
          <a:srcRect/>
          <a:stretch>
            <a:fillRect/>
          </a:stretch>
        </p:blipFill>
        <p:spPr>
          <a:xfrm>
            <a:off x="6357033" y="2061287"/>
            <a:ext cx="1145338" cy="388764"/>
          </a:xfrm>
          <a:prstGeom prst="rect">
            <a:avLst/>
          </a:prstGeom>
          <a:ln w="12700">
            <a:miter lim="400000"/>
          </a:ln>
        </p:spPr>
      </p:pic>
      <p:pic>
        <p:nvPicPr>
          <p:cNvPr id="205" name="image23.png"/>
          <p:cNvPicPr/>
          <p:nvPr/>
        </p:nvPicPr>
        <p:blipFill>
          <a:blip r:embed="rId11">
            <a:extLst/>
          </a:blip>
          <a:stretch>
            <a:fillRect/>
          </a:stretch>
        </p:blipFill>
        <p:spPr>
          <a:xfrm>
            <a:off x="8094463" y="4387680"/>
            <a:ext cx="680559" cy="304021"/>
          </a:xfrm>
          <a:prstGeom prst="rect">
            <a:avLst/>
          </a:prstGeom>
          <a:ln w="12700">
            <a:miter lim="400000"/>
          </a:ln>
        </p:spPr>
      </p:pic>
      <p:sp>
        <p:nvSpPr>
          <p:cNvPr id="209" name="Shape 209"/>
          <p:cNvSpPr/>
          <p:nvPr/>
        </p:nvSpPr>
        <p:spPr>
          <a:xfrm>
            <a:off x="6579564" y="287994"/>
            <a:ext cx="1133263" cy="291303"/>
          </a:xfrm>
          <a:prstGeom prst="rect">
            <a:avLst/>
          </a:prstGeom>
          <a:ln w="12700">
            <a:miter lim="400000"/>
          </a:ln>
          <a:extLst>
            <a:ext uri="{C572A759-6A51-4108-AA02-DFA0A04FC94B}">
              <ma14:wrappingTextBoxFlag xmlns:ma14="http://schemas.microsoft.com/office/mac/drawingml/2011/main" val="1"/>
            </a:ext>
          </a:extLst>
        </p:spPr>
        <p:txBody>
          <a:bodyPr lIns="22323" tIns="22323" rIns="22323" bIns="22323" anchor="ctr">
            <a:spAutoFit/>
          </a:bodyPr>
          <a:lstStyle>
            <a:lvl1pPr defTabSz="457200">
              <a:spcBef>
                <a:spcPts val="2400"/>
              </a:spcBef>
              <a:defRPr sz="2400" b="1" u="sng">
                <a:solidFill>
                  <a:srgbClr val="1174B8"/>
                </a:solidFill>
              </a:defRPr>
            </a:lvl1pPr>
          </a:lstStyle>
          <a:p>
            <a:pPr lvl="0">
              <a:defRPr sz="1800" b="0" u="none">
                <a:solidFill>
                  <a:srgbClr val="000000"/>
                </a:solidFill>
              </a:defRPr>
            </a:pPr>
            <a:r>
              <a:rPr sz="1600" dirty="0">
                <a:solidFill>
                  <a:srgbClr val="3ABB9F"/>
                </a:solidFill>
              </a:rPr>
              <a:t>Enterprises</a:t>
            </a:r>
            <a:endParaRPr sz="1500" dirty="0">
              <a:solidFill>
                <a:srgbClr val="3ABB9F"/>
              </a:solidFill>
            </a:endParaRPr>
          </a:p>
        </p:txBody>
      </p:sp>
      <p:sp>
        <p:nvSpPr>
          <p:cNvPr id="211" name="Shape 211"/>
          <p:cNvSpPr/>
          <p:nvPr/>
        </p:nvSpPr>
        <p:spPr>
          <a:xfrm flipV="1">
            <a:off x="4648328" y="637756"/>
            <a:ext cx="1" cy="4353962"/>
          </a:xfrm>
          <a:prstGeom prst="line">
            <a:avLst/>
          </a:prstGeom>
          <a:ln w="25400">
            <a:solidFill>
              <a:srgbClr val="4F81BD"/>
            </a:solidFill>
          </a:ln>
          <a:effectLst>
            <a:outerShdw blurRad="38100" dist="20000" dir="5400000" rotWithShape="0">
              <a:srgbClr val="000000">
                <a:alpha val="38000"/>
              </a:srgbClr>
            </a:outerShdw>
          </a:effectLst>
        </p:spPr>
        <p:txBody>
          <a:bodyPr lIns="0" tIns="0" rIns="0" bIns="0"/>
          <a:lstStyle/>
          <a:p>
            <a:pPr defTabSz="285750">
              <a:defRPr sz="1200">
                <a:latin typeface="+mj-lt"/>
                <a:ea typeface="+mj-ea"/>
                <a:cs typeface="+mj-cs"/>
                <a:sym typeface="Helvetica"/>
              </a:defRPr>
            </a:pPr>
            <a:endParaRPr/>
          </a:p>
        </p:txBody>
      </p:sp>
      <p:sp>
        <p:nvSpPr>
          <p:cNvPr id="212" name="Shape 212"/>
          <p:cNvSpPr/>
          <p:nvPr/>
        </p:nvSpPr>
        <p:spPr>
          <a:xfrm>
            <a:off x="1748981" y="301667"/>
            <a:ext cx="1074471" cy="291303"/>
          </a:xfrm>
          <a:prstGeom prst="rect">
            <a:avLst/>
          </a:prstGeom>
          <a:ln w="12700">
            <a:miter lim="400000"/>
          </a:ln>
          <a:extLst>
            <a:ext uri="{C572A759-6A51-4108-AA02-DFA0A04FC94B}">
              <ma14:wrappingTextBoxFlag xmlns:ma14="http://schemas.microsoft.com/office/mac/drawingml/2011/main" val="1"/>
            </a:ext>
          </a:extLst>
        </p:spPr>
        <p:txBody>
          <a:bodyPr lIns="22323" tIns="22323" rIns="22323" bIns="22323" anchor="ctr">
            <a:spAutoFit/>
          </a:bodyPr>
          <a:lstStyle>
            <a:lvl1pPr defTabSz="457200">
              <a:spcBef>
                <a:spcPts val="2400"/>
              </a:spcBef>
              <a:defRPr sz="2400" b="1" u="sng">
                <a:solidFill>
                  <a:srgbClr val="1174B8"/>
                </a:solidFill>
              </a:defRPr>
            </a:lvl1pPr>
          </a:lstStyle>
          <a:p>
            <a:pPr lvl="0">
              <a:defRPr sz="1800" b="0" u="none">
                <a:solidFill>
                  <a:srgbClr val="000000"/>
                </a:solidFill>
              </a:defRPr>
            </a:pPr>
            <a:r>
              <a:rPr sz="1600" dirty="0">
                <a:solidFill>
                  <a:srgbClr val="3ABB9F"/>
                </a:solidFill>
              </a:rPr>
              <a:t>Startups</a:t>
            </a:r>
            <a:endParaRPr sz="1500" dirty="0">
              <a:solidFill>
                <a:srgbClr val="3ABB9F"/>
              </a:solidFill>
            </a:endParaRPr>
          </a:p>
        </p:txBody>
      </p:sp>
      <p:sp>
        <p:nvSpPr>
          <p:cNvPr id="213" name="Shape 213"/>
          <p:cNvSpPr/>
          <p:nvPr/>
        </p:nvSpPr>
        <p:spPr>
          <a:xfrm>
            <a:off x="803329" y="565798"/>
            <a:ext cx="3024961" cy="1261676"/>
          </a:xfrm>
          <a:prstGeom prst="rect">
            <a:avLst/>
          </a:prstGeom>
          <a:ln w="12700">
            <a:miter lim="400000"/>
          </a:ln>
          <a:extLst>
            <a:ext uri="{C572A759-6A51-4108-AA02-DFA0A04FC94B}">
              <ma14:wrappingTextBoxFlag xmlns:ma14="http://schemas.microsoft.com/office/mac/drawingml/2011/main" val="1"/>
            </a:ext>
          </a:extLst>
        </p:spPr>
        <p:txBody>
          <a:bodyPr lIns="95250" tIns="95250" rIns="95250" bIns="95250">
            <a:normAutofit/>
          </a:bodyPr>
          <a:lstStyle/>
          <a:p>
            <a:pPr marL="229555" indent="-229555" defTabSz="208434">
              <a:lnSpc>
                <a:spcPct val="80000"/>
              </a:lnSpc>
              <a:spcBef>
                <a:spcPts val="688"/>
              </a:spcBef>
              <a:buSzPct val="45000"/>
              <a:buBlip>
                <a:blip r:embed="rId8"/>
              </a:buBlip>
              <a:defRPr sz="1800"/>
            </a:pPr>
            <a:r>
              <a:rPr sz="1400" dirty="0">
                <a:solidFill>
                  <a:srgbClr val="4E5A60"/>
                </a:solidFill>
                <a:latin typeface="Calibri"/>
                <a:ea typeface="Calibri"/>
                <a:cs typeface="Calibri"/>
                <a:sym typeface="Calibri"/>
              </a:rPr>
              <a:t>Instantaneous productivity</a:t>
            </a:r>
          </a:p>
          <a:p>
            <a:pPr marL="229555" indent="-229555" defTabSz="208434">
              <a:lnSpc>
                <a:spcPct val="80000"/>
              </a:lnSpc>
              <a:spcBef>
                <a:spcPts val="688"/>
              </a:spcBef>
              <a:buSzPct val="45000"/>
              <a:buBlip>
                <a:blip r:embed="rId8"/>
              </a:buBlip>
              <a:defRPr sz="1800"/>
            </a:pPr>
            <a:r>
              <a:rPr sz="1400" dirty="0">
                <a:solidFill>
                  <a:srgbClr val="4E5A60"/>
                </a:solidFill>
                <a:latin typeface="Calibri"/>
                <a:ea typeface="Calibri"/>
                <a:cs typeface="Calibri"/>
                <a:sym typeface="Calibri"/>
              </a:rPr>
              <a:t>Start small, grow infinitely</a:t>
            </a:r>
          </a:p>
          <a:p>
            <a:pPr marL="229555" indent="-229555" defTabSz="208434">
              <a:lnSpc>
                <a:spcPct val="80000"/>
              </a:lnSpc>
              <a:spcBef>
                <a:spcPts val="688"/>
              </a:spcBef>
              <a:buSzPct val="45000"/>
              <a:buBlip>
                <a:blip r:embed="rId8"/>
              </a:buBlip>
              <a:defRPr sz="1800"/>
            </a:pPr>
            <a:r>
              <a:rPr sz="1400" dirty="0">
                <a:solidFill>
                  <a:srgbClr val="4E5A60"/>
                </a:solidFill>
                <a:latin typeface="Calibri"/>
                <a:ea typeface="Calibri"/>
                <a:cs typeface="Calibri"/>
                <a:sym typeface="Calibri"/>
              </a:rPr>
              <a:t>Sophisticated, consumable services</a:t>
            </a:r>
          </a:p>
          <a:p>
            <a:pPr marL="229555" indent="-229555" defTabSz="208434">
              <a:lnSpc>
                <a:spcPct val="80000"/>
              </a:lnSpc>
              <a:spcBef>
                <a:spcPts val="688"/>
              </a:spcBef>
              <a:buSzPct val="45000"/>
              <a:buBlip>
                <a:blip r:embed="rId8"/>
              </a:buBlip>
              <a:defRPr sz="1800"/>
            </a:pPr>
            <a:r>
              <a:rPr sz="1400" dirty="0">
                <a:solidFill>
                  <a:srgbClr val="4E5A60"/>
                </a:solidFill>
                <a:latin typeface="Calibri"/>
                <a:ea typeface="Calibri"/>
                <a:cs typeface="Calibri"/>
                <a:sym typeface="Calibri"/>
              </a:rPr>
              <a:t>Marketplace</a:t>
            </a:r>
          </a:p>
        </p:txBody>
      </p:sp>
      <p:pic>
        <p:nvPicPr>
          <p:cNvPr id="214" name="image15.tif"/>
          <p:cNvPicPr/>
          <p:nvPr/>
        </p:nvPicPr>
        <p:blipFill>
          <a:blip r:embed="rId12">
            <a:extLst/>
          </a:blip>
          <a:stretch>
            <a:fillRect/>
          </a:stretch>
        </p:blipFill>
        <p:spPr>
          <a:xfrm>
            <a:off x="2600027" y="4084842"/>
            <a:ext cx="435324" cy="290216"/>
          </a:xfrm>
          <a:prstGeom prst="rect">
            <a:avLst/>
          </a:prstGeom>
          <a:ln w="12700">
            <a:miter lim="400000"/>
          </a:ln>
        </p:spPr>
      </p:pic>
      <p:pic>
        <p:nvPicPr>
          <p:cNvPr id="215" name="image25.png"/>
          <p:cNvPicPr/>
          <p:nvPr/>
        </p:nvPicPr>
        <p:blipFill>
          <a:blip r:embed="rId13">
            <a:extLst/>
          </a:blip>
          <a:stretch>
            <a:fillRect/>
          </a:stretch>
        </p:blipFill>
        <p:spPr>
          <a:xfrm>
            <a:off x="2699317" y="3358028"/>
            <a:ext cx="733221" cy="160728"/>
          </a:xfrm>
          <a:prstGeom prst="rect">
            <a:avLst/>
          </a:prstGeom>
          <a:ln w="12700">
            <a:miter lim="400000"/>
          </a:ln>
        </p:spPr>
      </p:pic>
      <p:pic>
        <p:nvPicPr>
          <p:cNvPr id="216" name="image26.png"/>
          <p:cNvPicPr/>
          <p:nvPr/>
        </p:nvPicPr>
        <p:blipFill>
          <a:blip r:embed="rId14">
            <a:extLst/>
          </a:blip>
          <a:stretch>
            <a:fillRect/>
          </a:stretch>
        </p:blipFill>
        <p:spPr>
          <a:xfrm>
            <a:off x="324479" y="1916671"/>
            <a:ext cx="719139" cy="255609"/>
          </a:xfrm>
          <a:prstGeom prst="rect">
            <a:avLst/>
          </a:prstGeom>
          <a:ln w="12700">
            <a:miter lim="400000"/>
          </a:ln>
        </p:spPr>
      </p:pic>
      <p:pic>
        <p:nvPicPr>
          <p:cNvPr id="217" name="image27.png"/>
          <p:cNvPicPr/>
          <p:nvPr/>
        </p:nvPicPr>
        <p:blipFill>
          <a:blip r:embed="rId15">
            <a:extLst/>
          </a:blip>
          <a:stretch>
            <a:fillRect/>
          </a:stretch>
        </p:blipFill>
        <p:spPr>
          <a:xfrm>
            <a:off x="3157069" y="2318721"/>
            <a:ext cx="731697" cy="394543"/>
          </a:xfrm>
          <a:prstGeom prst="rect">
            <a:avLst/>
          </a:prstGeom>
          <a:ln w="12700">
            <a:miter lim="400000"/>
          </a:ln>
        </p:spPr>
      </p:pic>
      <p:pic>
        <p:nvPicPr>
          <p:cNvPr id="218" name="image28.png"/>
          <p:cNvPicPr/>
          <p:nvPr/>
        </p:nvPicPr>
        <p:blipFill>
          <a:blip r:embed="rId16" cstate="print">
            <a:extLst>
              <a:ext uri="{28A0092B-C50C-407E-A947-70E740481C1C}">
                <a14:useLocalDpi xmlns:a14="http://schemas.microsoft.com/office/drawing/2010/main"/>
              </a:ext>
            </a:extLst>
          </a:blip>
          <a:srcRect/>
          <a:stretch>
            <a:fillRect/>
          </a:stretch>
        </p:blipFill>
        <p:spPr>
          <a:xfrm>
            <a:off x="1305209" y="3339671"/>
            <a:ext cx="659256" cy="375913"/>
          </a:xfrm>
          <a:prstGeom prst="rect">
            <a:avLst/>
          </a:prstGeom>
          <a:ln w="12700">
            <a:miter lim="400000"/>
          </a:ln>
        </p:spPr>
      </p:pic>
      <p:pic>
        <p:nvPicPr>
          <p:cNvPr id="219" name="image29.png"/>
          <p:cNvPicPr/>
          <p:nvPr/>
        </p:nvPicPr>
        <p:blipFill>
          <a:blip r:embed="rId17">
            <a:extLst/>
          </a:blip>
          <a:stretch>
            <a:fillRect/>
          </a:stretch>
        </p:blipFill>
        <p:spPr>
          <a:xfrm>
            <a:off x="237839" y="2377068"/>
            <a:ext cx="875937" cy="174028"/>
          </a:xfrm>
          <a:prstGeom prst="rect">
            <a:avLst/>
          </a:prstGeom>
          <a:ln w="12700">
            <a:miter lim="400000"/>
          </a:ln>
        </p:spPr>
      </p:pic>
      <p:pic>
        <p:nvPicPr>
          <p:cNvPr id="220" name="image30.png"/>
          <p:cNvPicPr/>
          <p:nvPr/>
        </p:nvPicPr>
        <p:blipFill>
          <a:blip r:embed="rId18">
            <a:extLst/>
          </a:blip>
          <a:stretch>
            <a:fillRect/>
          </a:stretch>
        </p:blipFill>
        <p:spPr>
          <a:xfrm>
            <a:off x="1319148" y="4730065"/>
            <a:ext cx="1039478" cy="363454"/>
          </a:xfrm>
          <a:prstGeom prst="rect">
            <a:avLst/>
          </a:prstGeom>
          <a:ln w="12700">
            <a:miter lim="400000"/>
          </a:ln>
        </p:spPr>
      </p:pic>
      <p:pic>
        <p:nvPicPr>
          <p:cNvPr id="221" name="image31.png"/>
          <p:cNvPicPr/>
          <p:nvPr/>
        </p:nvPicPr>
        <p:blipFill>
          <a:blip r:embed="rId19">
            <a:extLst/>
          </a:blip>
          <a:stretch>
            <a:fillRect/>
          </a:stretch>
        </p:blipFill>
        <p:spPr>
          <a:xfrm>
            <a:off x="3268439" y="3706059"/>
            <a:ext cx="1143906" cy="236671"/>
          </a:xfrm>
          <a:prstGeom prst="rect">
            <a:avLst/>
          </a:prstGeom>
          <a:ln w="12700">
            <a:miter lim="400000"/>
          </a:ln>
        </p:spPr>
      </p:pic>
      <p:pic>
        <p:nvPicPr>
          <p:cNvPr id="222" name="image32.png"/>
          <p:cNvPicPr/>
          <p:nvPr/>
        </p:nvPicPr>
        <p:blipFill>
          <a:blip r:embed="rId20">
            <a:extLst/>
          </a:blip>
          <a:stretch>
            <a:fillRect/>
          </a:stretch>
        </p:blipFill>
        <p:spPr>
          <a:xfrm>
            <a:off x="1905622" y="4171801"/>
            <a:ext cx="474316" cy="474316"/>
          </a:xfrm>
          <a:prstGeom prst="rect">
            <a:avLst/>
          </a:prstGeom>
          <a:ln w="12700">
            <a:miter lim="400000"/>
          </a:ln>
        </p:spPr>
      </p:pic>
      <p:pic>
        <p:nvPicPr>
          <p:cNvPr id="223" name="image33.png"/>
          <p:cNvPicPr/>
          <p:nvPr/>
        </p:nvPicPr>
        <p:blipFill>
          <a:blip r:embed="rId21">
            <a:extLst/>
          </a:blip>
          <a:stretch>
            <a:fillRect/>
          </a:stretch>
        </p:blipFill>
        <p:spPr>
          <a:xfrm>
            <a:off x="276834" y="4605567"/>
            <a:ext cx="599365" cy="247673"/>
          </a:xfrm>
          <a:prstGeom prst="rect">
            <a:avLst/>
          </a:prstGeom>
          <a:ln w="12700">
            <a:solidFill>
              <a:srgbClr val="F3F7F5"/>
            </a:solidFill>
            <a:miter lim="400000"/>
          </a:ln>
          <a:effectLst>
            <a:outerShdw blurRad="38100" dist="12700" dir="3600000" rotWithShape="0">
              <a:srgbClr val="000000">
                <a:alpha val="70000"/>
              </a:srgbClr>
            </a:outerShdw>
          </a:effectLst>
        </p:spPr>
      </p:pic>
      <p:pic>
        <p:nvPicPr>
          <p:cNvPr id="224" name="image34.png"/>
          <p:cNvPicPr/>
          <p:nvPr/>
        </p:nvPicPr>
        <p:blipFill>
          <a:blip r:embed="rId22">
            <a:extLst/>
          </a:blip>
          <a:stretch>
            <a:fillRect/>
          </a:stretch>
        </p:blipFill>
        <p:spPr>
          <a:xfrm>
            <a:off x="3909899" y="2061287"/>
            <a:ext cx="459929" cy="174028"/>
          </a:xfrm>
          <a:prstGeom prst="rect">
            <a:avLst/>
          </a:prstGeom>
          <a:ln w="12700">
            <a:miter lim="400000"/>
          </a:ln>
        </p:spPr>
      </p:pic>
      <p:pic>
        <p:nvPicPr>
          <p:cNvPr id="225" name="image35.png"/>
          <p:cNvPicPr/>
          <p:nvPr/>
        </p:nvPicPr>
        <p:blipFill>
          <a:blip r:embed="rId23" cstate="print">
            <a:extLst>
              <a:ext uri="{28A0092B-C50C-407E-A947-70E740481C1C}">
                <a14:useLocalDpi xmlns:a14="http://schemas.microsoft.com/office/drawing/2010/main"/>
              </a:ext>
            </a:extLst>
          </a:blip>
          <a:srcRect/>
          <a:stretch>
            <a:fillRect/>
          </a:stretch>
        </p:blipFill>
        <p:spPr>
          <a:xfrm>
            <a:off x="3998497" y="4478061"/>
            <a:ext cx="474346" cy="474346"/>
          </a:xfrm>
          <a:prstGeom prst="rect">
            <a:avLst/>
          </a:prstGeom>
          <a:ln w="12700">
            <a:miter lim="400000"/>
          </a:ln>
        </p:spPr>
      </p:pic>
      <p:pic>
        <p:nvPicPr>
          <p:cNvPr id="226" name="image36.png"/>
          <p:cNvPicPr/>
          <p:nvPr/>
        </p:nvPicPr>
        <p:blipFill>
          <a:blip r:embed="rId24">
            <a:extLst/>
          </a:blip>
          <a:stretch>
            <a:fillRect/>
          </a:stretch>
        </p:blipFill>
        <p:spPr>
          <a:xfrm>
            <a:off x="3804172" y="3313661"/>
            <a:ext cx="671378" cy="269310"/>
          </a:xfrm>
          <a:prstGeom prst="rect">
            <a:avLst/>
          </a:prstGeom>
          <a:ln w="12700">
            <a:miter lim="400000"/>
          </a:ln>
        </p:spPr>
      </p:pic>
      <p:pic>
        <p:nvPicPr>
          <p:cNvPr id="227" name="image37.png"/>
          <p:cNvPicPr/>
          <p:nvPr/>
        </p:nvPicPr>
        <p:blipFill>
          <a:blip r:embed="rId25">
            <a:extLst/>
          </a:blip>
          <a:stretch>
            <a:fillRect/>
          </a:stretch>
        </p:blipFill>
        <p:spPr>
          <a:xfrm>
            <a:off x="159654" y="3491932"/>
            <a:ext cx="846668" cy="228601"/>
          </a:xfrm>
          <a:prstGeom prst="rect">
            <a:avLst/>
          </a:prstGeom>
          <a:ln w="12700">
            <a:miter lim="400000"/>
          </a:ln>
        </p:spPr>
      </p:pic>
      <p:pic>
        <p:nvPicPr>
          <p:cNvPr id="228" name="image38.png"/>
          <p:cNvPicPr/>
          <p:nvPr/>
        </p:nvPicPr>
        <p:blipFill>
          <a:blip r:embed="rId26">
            <a:extLst/>
          </a:blip>
          <a:stretch>
            <a:fillRect/>
          </a:stretch>
        </p:blipFill>
        <p:spPr>
          <a:xfrm>
            <a:off x="3981300" y="2745263"/>
            <a:ext cx="462578" cy="363454"/>
          </a:xfrm>
          <a:prstGeom prst="rect">
            <a:avLst/>
          </a:prstGeom>
          <a:ln w="12700">
            <a:miter lim="400000"/>
          </a:ln>
        </p:spPr>
      </p:pic>
      <p:pic>
        <p:nvPicPr>
          <p:cNvPr id="229" name="image39.png"/>
          <p:cNvPicPr/>
          <p:nvPr/>
        </p:nvPicPr>
        <p:blipFill>
          <a:blip r:embed="rId27">
            <a:extLst/>
          </a:blip>
          <a:stretch>
            <a:fillRect/>
          </a:stretch>
        </p:blipFill>
        <p:spPr>
          <a:xfrm>
            <a:off x="1589942" y="2235827"/>
            <a:ext cx="815501" cy="154111"/>
          </a:xfrm>
          <a:prstGeom prst="rect">
            <a:avLst/>
          </a:prstGeom>
          <a:ln w="12700">
            <a:miter lim="400000"/>
          </a:ln>
        </p:spPr>
      </p:pic>
      <p:pic>
        <p:nvPicPr>
          <p:cNvPr id="230" name="image40.png"/>
          <p:cNvPicPr/>
          <p:nvPr/>
        </p:nvPicPr>
        <p:blipFill>
          <a:blip r:embed="rId28">
            <a:extLst/>
          </a:blip>
          <a:stretch>
            <a:fillRect/>
          </a:stretch>
        </p:blipFill>
        <p:spPr>
          <a:xfrm>
            <a:off x="1837970" y="2551912"/>
            <a:ext cx="964362" cy="160728"/>
          </a:xfrm>
          <a:prstGeom prst="rect">
            <a:avLst/>
          </a:prstGeom>
          <a:ln w="12700">
            <a:miter lim="400000"/>
          </a:ln>
        </p:spPr>
      </p:pic>
      <p:pic>
        <p:nvPicPr>
          <p:cNvPr id="231" name="image41.png"/>
          <p:cNvPicPr/>
          <p:nvPr/>
        </p:nvPicPr>
        <p:blipFill>
          <a:blip r:embed="rId29">
            <a:extLst/>
          </a:blip>
          <a:stretch>
            <a:fillRect/>
          </a:stretch>
        </p:blipFill>
        <p:spPr>
          <a:xfrm>
            <a:off x="2782024" y="1841448"/>
            <a:ext cx="676079" cy="318724"/>
          </a:xfrm>
          <a:prstGeom prst="rect">
            <a:avLst/>
          </a:prstGeom>
          <a:ln w="12700">
            <a:miter lim="400000"/>
          </a:ln>
        </p:spPr>
      </p:pic>
      <p:pic>
        <p:nvPicPr>
          <p:cNvPr id="232" name="image42.png"/>
          <p:cNvPicPr/>
          <p:nvPr/>
        </p:nvPicPr>
        <p:blipFill>
          <a:blip r:embed="rId30">
            <a:extLst/>
          </a:blip>
          <a:stretch>
            <a:fillRect/>
          </a:stretch>
        </p:blipFill>
        <p:spPr>
          <a:xfrm>
            <a:off x="3183592" y="4120115"/>
            <a:ext cx="1368733" cy="267269"/>
          </a:xfrm>
          <a:prstGeom prst="rect">
            <a:avLst/>
          </a:prstGeom>
          <a:ln w="12700">
            <a:miter lim="400000"/>
          </a:ln>
        </p:spPr>
      </p:pic>
      <p:pic>
        <p:nvPicPr>
          <p:cNvPr id="233" name="image43.png"/>
          <p:cNvPicPr/>
          <p:nvPr/>
        </p:nvPicPr>
        <p:blipFill>
          <a:blip r:embed="rId31">
            <a:extLst/>
          </a:blip>
          <a:stretch>
            <a:fillRect/>
          </a:stretch>
        </p:blipFill>
        <p:spPr>
          <a:xfrm>
            <a:off x="2448219" y="2870887"/>
            <a:ext cx="843978" cy="269310"/>
          </a:xfrm>
          <a:prstGeom prst="rect">
            <a:avLst/>
          </a:prstGeom>
          <a:ln w="12700">
            <a:miter lim="400000"/>
          </a:ln>
        </p:spPr>
      </p:pic>
      <p:pic>
        <p:nvPicPr>
          <p:cNvPr id="234" name="image44.png"/>
          <p:cNvPicPr/>
          <p:nvPr/>
        </p:nvPicPr>
        <p:blipFill>
          <a:blip r:embed="rId32">
            <a:extLst/>
          </a:blip>
          <a:stretch>
            <a:fillRect/>
          </a:stretch>
        </p:blipFill>
        <p:spPr>
          <a:xfrm>
            <a:off x="480047" y="2777179"/>
            <a:ext cx="431192" cy="431192"/>
          </a:xfrm>
          <a:prstGeom prst="rect">
            <a:avLst/>
          </a:prstGeom>
          <a:ln w="12700">
            <a:miter lim="400000"/>
          </a:ln>
        </p:spPr>
      </p:pic>
      <p:pic>
        <p:nvPicPr>
          <p:cNvPr id="235" name="image45.png"/>
          <p:cNvPicPr/>
          <p:nvPr/>
        </p:nvPicPr>
        <p:blipFill>
          <a:blip r:embed="rId33" cstate="print">
            <a:extLst>
              <a:ext uri="{28A0092B-C50C-407E-A947-70E740481C1C}">
                <a14:useLocalDpi xmlns:a14="http://schemas.microsoft.com/office/drawing/2010/main"/>
              </a:ext>
            </a:extLst>
          </a:blip>
          <a:srcRect/>
          <a:stretch>
            <a:fillRect/>
          </a:stretch>
        </p:blipFill>
        <p:spPr>
          <a:xfrm>
            <a:off x="351164" y="3947720"/>
            <a:ext cx="655158" cy="228484"/>
          </a:xfrm>
          <a:prstGeom prst="rect">
            <a:avLst/>
          </a:prstGeom>
          <a:ln w="12700">
            <a:miter lim="400000"/>
          </a:ln>
        </p:spPr>
      </p:pic>
      <p:pic>
        <p:nvPicPr>
          <p:cNvPr id="236" name="image16.tif"/>
          <p:cNvPicPr/>
          <p:nvPr/>
        </p:nvPicPr>
        <p:blipFill>
          <a:blip r:embed="rId34">
            <a:extLst/>
          </a:blip>
          <a:stretch>
            <a:fillRect/>
          </a:stretch>
        </p:blipFill>
        <p:spPr>
          <a:xfrm>
            <a:off x="7978941" y="1966751"/>
            <a:ext cx="1021778" cy="324278"/>
          </a:xfrm>
          <a:prstGeom prst="rect">
            <a:avLst/>
          </a:prstGeom>
          <a:ln w="12700">
            <a:miter lim="400000"/>
          </a:ln>
        </p:spPr>
      </p:pic>
      <p:pic>
        <p:nvPicPr>
          <p:cNvPr id="237" name="image46.png"/>
          <p:cNvPicPr/>
          <p:nvPr/>
        </p:nvPicPr>
        <p:blipFill>
          <a:blip r:embed="rId35">
            <a:extLst/>
          </a:blip>
          <a:stretch>
            <a:fillRect/>
          </a:stretch>
        </p:blipFill>
        <p:spPr>
          <a:xfrm>
            <a:off x="2142779" y="3491932"/>
            <a:ext cx="474317" cy="509289"/>
          </a:xfrm>
          <a:prstGeom prst="rect">
            <a:avLst/>
          </a:prstGeom>
          <a:ln w="12700">
            <a:miter lim="400000"/>
          </a:ln>
        </p:spPr>
      </p:pic>
      <p:pic>
        <p:nvPicPr>
          <p:cNvPr id="239" name="image5.jpeg"/>
          <p:cNvPicPr/>
          <p:nvPr/>
        </p:nvPicPr>
        <p:blipFill>
          <a:blip r:embed="rId36">
            <a:extLst/>
          </a:blip>
          <a:stretch>
            <a:fillRect/>
          </a:stretch>
        </p:blipFill>
        <p:spPr>
          <a:xfrm>
            <a:off x="1113776" y="4322678"/>
            <a:ext cx="523876" cy="204979"/>
          </a:xfrm>
          <a:prstGeom prst="rect">
            <a:avLst/>
          </a:prstGeom>
          <a:ln w="12700">
            <a:miter lim="400000"/>
          </a:ln>
        </p:spPr>
      </p:pic>
      <p:pic>
        <p:nvPicPr>
          <p:cNvPr id="240" name="image17.tif"/>
          <p:cNvPicPr/>
          <p:nvPr/>
        </p:nvPicPr>
        <p:blipFill>
          <a:blip r:embed="rId37">
            <a:extLst/>
          </a:blip>
          <a:stretch>
            <a:fillRect/>
          </a:stretch>
        </p:blipFill>
        <p:spPr>
          <a:xfrm>
            <a:off x="2699317" y="4688984"/>
            <a:ext cx="1035404" cy="272259"/>
          </a:xfrm>
          <a:prstGeom prst="rect">
            <a:avLst/>
          </a:prstGeom>
          <a:ln w="12700">
            <a:miter lim="400000"/>
          </a:ln>
        </p:spPr>
      </p:pic>
      <p:pic>
        <p:nvPicPr>
          <p:cNvPr id="241" name="image18.tif"/>
          <p:cNvPicPr/>
          <p:nvPr/>
        </p:nvPicPr>
        <p:blipFill>
          <a:blip r:embed="rId38">
            <a:extLst/>
          </a:blip>
          <a:stretch>
            <a:fillRect/>
          </a:stretch>
        </p:blipFill>
        <p:spPr>
          <a:xfrm>
            <a:off x="1185342" y="2839509"/>
            <a:ext cx="998054" cy="309257"/>
          </a:xfrm>
          <a:prstGeom prst="rect">
            <a:avLst/>
          </a:prstGeom>
          <a:ln w="12700">
            <a:miter lim="400000"/>
          </a:ln>
        </p:spPr>
      </p:pic>
      <p:sp>
        <p:nvSpPr>
          <p:cNvPr id="242" name="Shape 242"/>
          <p:cNvSpPr/>
          <p:nvPr/>
        </p:nvSpPr>
        <p:spPr>
          <a:xfrm>
            <a:off x="191402" y="16428"/>
            <a:ext cx="8744016" cy="365483"/>
          </a:xfrm>
          <a:prstGeom prst="rect">
            <a:avLst/>
          </a:prstGeom>
          <a:ln w="12700">
            <a:miter lim="400000"/>
          </a:ln>
          <a:extLst>
            <a:ext uri="{C572A759-6A51-4108-AA02-DFA0A04FC94B}">
              <ma14:wrappingTextBoxFlag xmlns:ma14="http://schemas.microsoft.com/office/mac/drawingml/2011/main" val="1"/>
            </a:ext>
          </a:extLst>
        </p:spPr>
        <p:txBody>
          <a:bodyPr wrap="square" lIns="28574" tIns="28574" rIns="28574" bIns="28574">
            <a:spAutoFit/>
          </a:bodyPr>
          <a:lstStyle>
            <a:lvl1pPr>
              <a:defRPr b="1" u="sng">
                <a:solidFill>
                  <a:srgbClr val="8064A2"/>
                </a:solidFill>
              </a:defRPr>
            </a:lvl1pPr>
          </a:lstStyle>
          <a:p>
            <a:pPr lvl="0" algn="ctr">
              <a:defRPr sz="1800" b="0" u="none">
                <a:solidFill>
                  <a:srgbClr val="000000"/>
                </a:solidFill>
              </a:defRPr>
            </a:pPr>
            <a:r>
              <a:rPr lang="ga-IE" sz="2000" dirty="0" smtClean="0">
                <a:solidFill>
                  <a:schemeClr val="accent1"/>
                </a:solidFill>
                <a:latin typeface="Helvetica"/>
                <a:cs typeface="Helvetica"/>
              </a:rPr>
              <a:t>What are customer doing with Bluemix</a:t>
            </a:r>
            <a:endParaRPr sz="2000" dirty="0">
              <a:solidFill>
                <a:schemeClr val="accent1"/>
              </a:solidFill>
              <a:latin typeface="Helvetica"/>
              <a:cs typeface="Helvetica"/>
            </a:endParaRPr>
          </a:p>
        </p:txBody>
      </p:sp>
      <p:sp>
        <p:nvSpPr>
          <p:cNvPr id="60" name="Slide Number Placeholder 3"/>
          <p:cNvSpPr txBox="1">
            <a:spLocks/>
          </p:cNvSpPr>
          <p:nvPr/>
        </p:nvSpPr>
        <p:spPr>
          <a:xfrm>
            <a:off x="8676526" y="4882369"/>
            <a:ext cx="225272" cy="238767"/>
          </a:xfrm>
          <a:prstGeom prst="rect">
            <a:avLst/>
          </a:prstGeom>
          <a:ln w="12700">
            <a:miter lim="400000"/>
          </a:ln>
        </p:spPr>
        <p:txBody>
          <a:bodyPr wrap="none" lIns="26789" tIns="26789" rIns="26789" bIns="26789">
            <a:spAutoFit/>
          </a:bodyPr>
          <a:lstStyle>
            <a:lvl1pPr algn="l" defTabSz="914353">
              <a:spcBef>
                <a:spcPts val="700"/>
              </a:spcBef>
              <a:defRPr sz="1200" b="1">
                <a:solidFill>
                  <a:srgbClr val="A6AAA9"/>
                </a:solidFill>
                <a:latin typeface="Arial"/>
                <a:ea typeface="Arial"/>
                <a:cs typeface="Arial"/>
                <a:sym typeface="Arial"/>
              </a:defRPr>
            </a:lvl1pPr>
            <a:lvl2pPr defTabSz="731519">
              <a:defRPr sz="2900">
                <a:latin typeface="+mn-lt"/>
                <a:ea typeface="+mn-ea"/>
                <a:cs typeface="+mn-cs"/>
                <a:sym typeface="Helvetica Neue"/>
              </a:defRPr>
            </a:lvl2pPr>
            <a:lvl3pPr defTabSz="731519">
              <a:defRPr sz="2900">
                <a:latin typeface="+mn-lt"/>
                <a:ea typeface="+mn-ea"/>
                <a:cs typeface="+mn-cs"/>
                <a:sym typeface="Helvetica Neue"/>
              </a:defRPr>
            </a:lvl3pPr>
            <a:lvl4pPr defTabSz="731519">
              <a:defRPr sz="2900">
                <a:latin typeface="+mn-lt"/>
                <a:ea typeface="+mn-ea"/>
                <a:cs typeface="+mn-cs"/>
                <a:sym typeface="Helvetica Neue"/>
              </a:defRPr>
            </a:lvl4pPr>
            <a:lvl5pPr defTabSz="731519">
              <a:defRPr sz="2900">
                <a:latin typeface="+mn-lt"/>
                <a:ea typeface="+mn-ea"/>
                <a:cs typeface="+mn-cs"/>
                <a:sym typeface="Helvetica Neue"/>
              </a:defRPr>
            </a:lvl5pPr>
            <a:lvl6pPr defTabSz="731519">
              <a:defRPr sz="2900">
                <a:latin typeface="+mn-lt"/>
                <a:ea typeface="+mn-ea"/>
                <a:cs typeface="+mn-cs"/>
                <a:sym typeface="Helvetica Neue"/>
              </a:defRPr>
            </a:lvl6pPr>
            <a:lvl7pPr defTabSz="731519">
              <a:defRPr sz="2900">
                <a:latin typeface="+mn-lt"/>
                <a:ea typeface="+mn-ea"/>
                <a:cs typeface="+mn-cs"/>
                <a:sym typeface="Helvetica Neue"/>
              </a:defRPr>
            </a:lvl7pPr>
            <a:lvl8pPr defTabSz="731519">
              <a:defRPr sz="2900">
                <a:latin typeface="+mn-lt"/>
                <a:ea typeface="+mn-ea"/>
                <a:cs typeface="+mn-cs"/>
                <a:sym typeface="Helvetica Neue"/>
              </a:defRPr>
            </a:lvl8pPr>
            <a:lvl9pPr defTabSz="731519">
              <a:defRPr sz="2900">
                <a:latin typeface="+mn-lt"/>
                <a:ea typeface="+mn-ea"/>
                <a:cs typeface="+mn-cs"/>
                <a:sym typeface="Helvetica Neue"/>
              </a:defRPr>
            </a:lvl9pPr>
          </a:lstStyle>
          <a:p>
            <a:fld id="{86CB4B4D-7CA3-9044-876B-883B54F8677D}" type="slidenum">
              <a:rPr lang="en-US" smtClean="0"/>
              <a:pPr/>
              <a:t>38</a:t>
            </a:fld>
            <a:endParaRPr lang="en-US" dirty="0"/>
          </a:p>
        </p:txBody>
      </p:sp>
      <p:pic>
        <p:nvPicPr>
          <p:cNvPr id="4" name="Picture 3"/>
          <p:cNvPicPr>
            <a:picLocks noChangeAspect="1"/>
          </p:cNvPicPr>
          <p:nvPr/>
        </p:nvPicPr>
        <p:blipFill>
          <a:blip r:embed="rId39"/>
          <a:stretch>
            <a:fillRect/>
          </a:stretch>
        </p:blipFill>
        <p:spPr>
          <a:xfrm>
            <a:off x="5783003" y="3801581"/>
            <a:ext cx="1231263" cy="380068"/>
          </a:xfrm>
          <a:prstGeom prst="rect">
            <a:avLst/>
          </a:prstGeom>
        </p:spPr>
      </p:pic>
      <p:pic>
        <p:nvPicPr>
          <p:cNvPr id="5" name="Picture 4"/>
          <p:cNvPicPr>
            <a:picLocks noChangeAspect="1"/>
          </p:cNvPicPr>
          <p:nvPr/>
        </p:nvPicPr>
        <p:blipFill>
          <a:blip r:embed="rId40"/>
          <a:stretch>
            <a:fillRect/>
          </a:stretch>
        </p:blipFill>
        <p:spPr>
          <a:xfrm>
            <a:off x="4851174" y="4182790"/>
            <a:ext cx="960711" cy="960711"/>
          </a:xfrm>
          <a:prstGeom prst="rect">
            <a:avLst/>
          </a:prstGeom>
        </p:spPr>
      </p:pic>
      <p:pic>
        <p:nvPicPr>
          <p:cNvPr id="6" name="Picture 5"/>
          <p:cNvPicPr>
            <a:picLocks noChangeAspect="1"/>
          </p:cNvPicPr>
          <p:nvPr/>
        </p:nvPicPr>
        <p:blipFill>
          <a:blip r:embed="rId41"/>
          <a:stretch>
            <a:fillRect/>
          </a:stretch>
        </p:blipFill>
        <p:spPr>
          <a:xfrm>
            <a:off x="7327169" y="3283975"/>
            <a:ext cx="1242908" cy="828605"/>
          </a:xfrm>
          <a:prstGeom prst="rect">
            <a:avLst/>
          </a:prstGeom>
        </p:spPr>
      </p:pic>
      <p:pic>
        <p:nvPicPr>
          <p:cNvPr id="9" name="Picture 8"/>
          <p:cNvPicPr>
            <a:picLocks noChangeAspect="1"/>
          </p:cNvPicPr>
          <p:nvPr/>
        </p:nvPicPr>
        <p:blipFill>
          <a:blip r:embed="rId42"/>
          <a:stretch>
            <a:fillRect/>
          </a:stretch>
        </p:blipFill>
        <p:spPr>
          <a:xfrm>
            <a:off x="5162860" y="1918154"/>
            <a:ext cx="454741" cy="454741"/>
          </a:xfrm>
          <a:prstGeom prst="rect">
            <a:avLst/>
          </a:prstGeom>
        </p:spPr>
      </p:pic>
      <p:pic>
        <p:nvPicPr>
          <p:cNvPr id="2" name="Picture 1"/>
          <p:cNvPicPr>
            <a:picLocks noChangeAspect="1"/>
          </p:cNvPicPr>
          <p:nvPr/>
        </p:nvPicPr>
        <p:blipFill>
          <a:blip r:embed="rId43"/>
          <a:stretch>
            <a:fillRect/>
          </a:stretch>
        </p:blipFill>
        <p:spPr>
          <a:xfrm>
            <a:off x="4967073" y="2693938"/>
            <a:ext cx="1552758" cy="291142"/>
          </a:xfrm>
          <a:prstGeom prst="rect">
            <a:avLst/>
          </a:prstGeom>
        </p:spPr>
      </p:pic>
      <p:sp>
        <p:nvSpPr>
          <p:cNvPr id="3" name="Rounded Rectangle 2"/>
          <p:cNvSpPr/>
          <p:nvPr/>
        </p:nvSpPr>
        <p:spPr>
          <a:xfrm>
            <a:off x="803329" y="565798"/>
            <a:ext cx="3085437" cy="1151279"/>
          </a:xfrm>
          <a:prstGeom prst="roundRect">
            <a:avLst/>
          </a:prstGeom>
          <a:solidFill>
            <a:schemeClr val="accent1">
              <a:alpha val="21000"/>
            </a:schemeClr>
          </a:solidFill>
          <a:ln>
            <a:solidFill>
              <a:schemeClr val="accent1">
                <a:shade val="95000"/>
                <a:satMod val="105000"/>
                <a:alpha val="6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5617601" y="567217"/>
            <a:ext cx="2976066" cy="1151279"/>
          </a:xfrm>
          <a:prstGeom prst="roundRect">
            <a:avLst/>
          </a:prstGeom>
          <a:solidFill>
            <a:schemeClr val="accent1">
              <a:alpha val="21000"/>
            </a:schemeClr>
          </a:solidFill>
          <a:ln>
            <a:solidFill>
              <a:schemeClr val="accent1">
                <a:shade val="95000"/>
                <a:satMod val="105000"/>
                <a:alpha val="6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805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213" grpId="0" animBg="1"/>
      <p:bldP spid="60" grpId="0" animBg="1"/>
      <p:bldP spid="3" grpId="0" animBg="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xfrm>
            <a:off x="241106" y="113859"/>
            <a:ext cx="9110345" cy="1138535"/>
          </a:xfrm>
          <a:prstGeom prst="rect">
            <a:avLst/>
          </a:prstGeom>
        </p:spPr>
        <p:txBody>
          <a:bodyPr anchor="t"/>
          <a:lstStyle>
            <a:lvl1pPr>
              <a:defRPr sz="3900"/>
            </a:lvl1pPr>
          </a:lstStyle>
          <a:p>
            <a:pPr lvl="0" algn="l">
              <a:defRPr sz="1800" b="0"/>
            </a:pPr>
            <a:r>
              <a:rPr lang="en-US" sz="2400" b="1" dirty="0" smtClean="0">
                <a:solidFill>
                  <a:srgbClr val="3366FF"/>
                </a:solidFill>
              </a:rPr>
              <a:t>How do I get started? </a:t>
            </a:r>
            <a:br>
              <a:rPr lang="en-US" sz="2400" b="1" dirty="0" smtClean="0">
                <a:solidFill>
                  <a:srgbClr val="3366FF"/>
                </a:solidFill>
              </a:rPr>
            </a:br>
            <a:r>
              <a:rPr sz="2400" b="1" dirty="0" smtClean="0">
                <a:solidFill>
                  <a:srgbClr val="3366FF"/>
                </a:solidFill>
              </a:rPr>
              <a:t>Sign </a:t>
            </a:r>
            <a:r>
              <a:rPr sz="2400" b="1" dirty="0">
                <a:solidFill>
                  <a:srgbClr val="3366FF"/>
                </a:solidFill>
              </a:rPr>
              <a:t>up in minutes. Pay for what you use.</a:t>
            </a:r>
          </a:p>
        </p:txBody>
      </p:sp>
      <p:sp>
        <p:nvSpPr>
          <p:cNvPr id="695" name="Shape 695"/>
          <p:cNvSpPr>
            <a:spLocks noGrp="1"/>
          </p:cNvSpPr>
          <p:nvPr>
            <p:ph type="sldNum" sz="quarter" idx="4294967295"/>
          </p:nvPr>
        </p:nvSpPr>
        <p:spPr>
          <a:xfrm>
            <a:off x="0" y="4926013"/>
            <a:ext cx="258763" cy="146050"/>
          </a:xfrm>
          <a:prstGeom prst="rect">
            <a:avLst/>
          </a:prstGeom>
          <a:extLst>
            <a:ext uri="{C572A759-6A51-4108-AA02-DFA0A04FC94B}">
              <ma14:wrappingTextBoxFlag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39</a:t>
            </a:fld>
            <a:endParaRPr>
              <a:solidFill>
                <a:srgbClr val="A6AAA9"/>
              </a:solidFill>
            </a:endParaRPr>
          </a:p>
        </p:txBody>
      </p:sp>
      <p:sp>
        <p:nvSpPr>
          <p:cNvPr id="696" name="Shape 696"/>
          <p:cNvSpPr/>
          <p:nvPr/>
        </p:nvSpPr>
        <p:spPr>
          <a:xfrm>
            <a:off x="259281" y="418666"/>
            <a:ext cx="8234764" cy="341388"/>
          </a:xfrm>
          <a:prstGeom prst="rect">
            <a:avLst/>
          </a:prstGeom>
          <a:ln w="12700">
            <a:miter lim="400000"/>
          </a:ln>
          <a:extLst>
            <a:ext uri="{C572A759-6A51-4108-AA02-DFA0A04FC94B}">
              <ma14:wrappingTextBoxFlag xmlns:ma14="http://schemas.microsoft.com/office/mac/drawingml/2011/main" val="1"/>
            </a:ext>
          </a:extLst>
        </p:spPr>
        <p:txBody>
          <a:bodyPr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endParaRPr sz="1800" dirty="0"/>
          </a:p>
        </p:txBody>
      </p:sp>
      <p:sp>
        <p:nvSpPr>
          <p:cNvPr id="697" name="Shape 697"/>
          <p:cNvSpPr/>
          <p:nvPr/>
        </p:nvSpPr>
        <p:spPr>
          <a:xfrm>
            <a:off x="300383" y="1143721"/>
            <a:ext cx="3920691" cy="728750"/>
          </a:xfrm>
          <a:prstGeom prst="rect">
            <a:avLst/>
          </a:prstGeom>
          <a:ln w="12700">
            <a:miter lim="400000"/>
          </a:ln>
          <a:extLst>
            <a:ext uri="{C572A759-6A51-4108-AA02-DFA0A04FC94B}">
              <ma14:wrappingTextBoxFlag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30 day trial (no credit card required) </a:t>
            </a:r>
            <a:r>
              <a:rPr sz="1400">
                <a:latin typeface="Helvetica Neue Light"/>
                <a:ea typeface="Helvetica Neue Light"/>
                <a:cs typeface="Helvetica Neue Light"/>
                <a:sym typeface="Helvetica Neue Light"/>
              </a:rPr>
              <a:t>-</a:t>
            </a:r>
            <a:r>
              <a:rPr sz="1400" b="1">
                <a:latin typeface="Helvetica Neue"/>
                <a:ea typeface="Helvetica Neue"/>
                <a:cs typeface="Helvetica Neue"/>
                <a:sym typeface="Helvetica Neue"/>
              </a:rPr>
              <a:t> </a:t>
            </a:r>
            <a:r>
              <a:rPr sz="1400">
                <a:latin typeface="Helvetica Neue Light"/>
                <a:ea typeface="Helvetica Neue Light"/>
                <a:cs typeface="Helvetica Neue Light"/>
                <a:sym typeface="Helvetica Neue Light"/>
              </a:rPr>
              <a:t>Designed to allow testing of an entire application on the platform</a:t>
            </a:r>
          </a:p>
        </p:txBody>
      </p:sp>
      <p:sp>
        <p:nvSpPr>
          <p:cNvPr id="698" name="Shape 698"/>
          <p:cNvSpPr/>
          <p:nvPr/>
        </p:nvSpPr>
        <p:spPr>
          <a:xfrm>
            <a:off x="265971" y="806867"/>
            <a:ext cx="2270172" cy="387552"/>
          </a:xfrm>
          <a:prstGeom prst="rect">
            <a:avLst/>
          </a:prstGeom>
          <a:ln w="12700">
            <a:miter lim="400000"/>
          </a:ln>
          <a:extLst>
            <a:ext uri="{C572A759-6A51-4108-AA02-DFA0A04FC94B}">
              <ma14:wrappingTextBoxFlag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Friction free adoption</a:t>
            </a:r>
          </a:p>
        </p:txBody>
      </p:sp>
      <p:sp>
        <p:nvSpPr>
          <p:cNvPr id="699" name="Shape 699"/>
          <p:cNvSpPr/>
          <p:nvPr/>
        </p:nvSpPr>
        <p:spPr>
          <a:xfrm>
            <a:off x="300379" y="1796254"/>
            <a:ext cx="3828874" cy="710719"/>
          </a:xfrm>
          <a:prstGeom prst="rect">
            <a:avLst/>
          </a:prstGeom>
          <a:ln w="12700">
            <a:miter lim="400000"/>
          </a:ln>
          <a:extLst>
            <a:ext uri="{C572A759-6A51-4108-AA02-DFA0A04FC94B}">
              <ma14:wrappingTextBoxFlag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Free tier for every service</a:t>
            </a:r>
            <a:r>
              <a:rPr sz="1400">
                <a:latin typeface="Helvetica Neue Light"/>
                <a:ea typeface="Helvetica Neue Light"/>
                <a:cs typeface="Helvetica Neue Light"/>
                <a:sym typeface="Helvetica Neue Light"/>
              </a:rPr>
              <a:t> - encourages experimentation of new services for applications already running on Bluemix</a:t>
            </a:r>
          </a:p>
        </p:txBody>
      </p:sp>
      <p:sp>
        <p:nvSpPr>
          <p:cNvPr id="700" name="Shape 700"/>
          <p:cNvSpPr/>
          <p:nvPr/>
        </p:nvSpPr>
        <p:spPr>
          <a:xfrm>
            <a:off x="300379" y="2829910"/>
            <a:ext cx="3828874" cy="513306"/>
          </a:xfrm>
          <a:prstGeom prst="rect">
            <a:avLst/>
          </a:prstGeom>
          <a:ln w="12700">
            <a:miter lim="400000"/>
          </a:ln>
          <a:extLst>
            <a:ext uri="{C572A759-6A51-4108-AA02-DFA0A04FC94B}">
              <ma14:wrappingTextBoxFlag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Pay-as-you-go </a:t>
            </a:r>
            <a:r>
              <a:rPr sz="1400">
                <a:latin typeface="Helvetica Neue Light"/>
                <a:ea typeface="Helvetica Neue Light"/>
                <a:cs typeface="Helvetica Neue Light"/>
                <a:sym typeface="Helvetica Neue Light"/>
              </a:rPr>
              <a:t>- optimized for flexibility, no term commitment</a:t>
            </a:r>
          </a:p>
        </p:txBody>
      </p:sp>
      <p:sp>
        <p:nvSpPr>
          <p:cNvPr id="701" name="Shape 701"/>
          <p:cNvSpPr/>
          <p:nvPr/>
        </p:nvSpPr>
        <p:spPr>
          <a:xfrm>
            <a:off x="265977" y="2516165"/>
            <a:ext cx="3109239" cy="387552"/>
          </a:xfrm>
          <a:prstGeom prst="rect">
            <a:avLst/>
          </a:prstGeom>
          <a:ln w="12700">
            <a:miter lim="400000"/>
          </a:ln>
          <a:extLst>
            <a:ext uri="{C572A759-6A51-4108-AA02-DFA0A04FC94B}">
              <ma14:wrappingTextBoxFlag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Multiple Commitment Models</a:t>
            </a:r>
          </a:p>
        </p:txBody>
      </p:sp>
      <p:sp>
        <p:nvSpPr>
          <p:cNvPr id="702" name="Shape 702"/>
          <p:cNvSpPr/>
          <p:nvPr/>
        </p:nvSpPr>
        <p:spPr>
          <a:xfrm>
            <a:off x="300379" y="3316121"/>
            <a:ext cx="3828874" cy="495276"/>
          </a:xfrm>
          <a:prstGeom prst="rect">
            <a:avLst/>
          </a:prstGeom>
          <a:ln w="12700">
            <a:miter lim="400000"/>
          </a:ln>
          <a:extLst>
            <a:ext uri="{C572A759-6A51-4108-AA02-DFA0A04FC94B}">
              <ma14:wrappingTextBoxFlag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Subscription</a:t>
            </a:r>
            <a:r>
              <a:rPr sz="1400">
                <a:latin typeface="Helvetica Neue Light"/>
                <a:ea typeface="Helvetica Neue Light"/>
                <a:cs typeface="Helvetica Neue Light"/>
                <a:sym typeface="Helvetica Neue Light"/>
              </a:rPr>
              <a:t> - term based optimized for cost, discounted from pay as you go rates</a:t>
            </a:r>
          </a:p>
        </p:txBody>
      </p:sp>
      <p:sp>
        <p:nvSpPr>
          <p:cNvPr id="703" name="Shape 703"/>
          <p:cNvSpPr/>
          <p:nvPr/>
        </p:nvSpPr>
        <p:spPr>
          <a:xfrm>
            <a:off x="300379" y="4170124"/>
            <a:ext cx="3828874" cy="297863"/>
          </a:xfrm>
          <a:prstGeom prst="rect">
            <a:avLst/>
          </a:prstGeom>
          <a:ln w="12700">
            <a:miter lim="400000"/>
          </a:ln>
          <a:extLst>
            <a:ext uri="{C572A759-6A51-4108-AA02-DFA0A04FC94B}">
              <ma14:wrappingTextBoxFlag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sz="1400">
                <a:latin typeface="Helvetica Neue Light"/>
                <a:ea typeface="Helvetica Neue Light"/>
                <a:cs typeface="Helvetica Neue Light"/>
                <a:sym typeface="Helvetica Neue Light"/>
              </a:rPr>
              <a:t>Zero to coding in </a:t>
            </a:r>
            <a:r>
              <a:rPr sz="1400" b="1">
                <a:latin typeface="Helvetica Neue"/>
                <a:ea typeface="Helvetica Neue"/>
                <a:cs typeface="Helvetica Neue"/>
                <a:sym typeface="Helvetica Neue"/>
              </a:rPr>
              <a:t>less than 5 minutes</a:t>
            </a:r>
          </a:p>
        </p:txBody>
      </p:sp>
      <p:sp>
        <p:nvSpPr>
          <p:cNvPr id="704" name="Shape 704"/>
          <p:cNvSpPr/>
          <p:nvPr/>
        </p:nvSpPr>
        <p:spPr>
          <a:xfrm>
            <a:off x="265971" y="3849678"/>
            <a:ext cx="1286620" cy="387552"/>
          </a:xfrm>
          <a:prstGeom prst="rect">
            <a:avLst/>
          </a:prstGeom>
          <a:ln w="12700">
            <a:miter lim="400000"/>
          </a:ln>
          <a:extLst>
            <a:ext uri="{C572A759-6A51-4108-AA02-DFA0A04FC94B}">
              <ma14:wrappingTextBoxFlag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0000FF"/>
                </a:solidFill>
              </a:rPr>
              <a:t>Self Service</a:t>
            </a:r>
          </a:p>
        </p:txBody>
      </p:sp>
      <p:sp>
        <p:nvSpPr>
          <p:cNvPr id="705" name="Shape 705"/>
          <p:cNvSpPr/>
          <p:nvPr/>
        </p:nvSpPr>
        <p:spPr>
          <a:xfrm>
            <a:off x="300379" y="4380679"/>
            <a:ext cx="3828874" cy="495276"/>
          </a:xfrm>
          <a:prstGeom prst="rect">
            <a:avLst/>
          </a:prstGeom>
          <a:ln w="12700">
            <a:miter lim="400000"/>
          </a:ln>
          <a:extLst>
            <a:ext uri="{C572A759-6A51-4108-AA02-DFA0A04FC94B}">
              <ma14:wrappingTextBoxFlag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Credit card </a:t>
            </a:r>
            <a:r>
              <a:rPr sz="1400">
                <a:latin typeface="Helvetica Neue Light"/>
                <a:ea typeface="Helvetica Neue Light"/>
                <a:cs typeface="Helvetica Neue Light"/>
                <a:sym typeface="Helvetica Neue Light"/>
              </a:rPr>
              <a:t>over the web in many countries - or through your IBM rep</a:t>
            </a:r>
          </a:p>
        </p:txBody>
      </p:sp>
      <p:pic>
        <p:nvPicPr>
          <p:cNvPr id="706" name="usage_charge_confusion.png"/>
          <p:cNvPicPr/>
          <p:nvPr/>
        </p:nvPicPr>
        <p:blipFill>
          <a:blip r:embed="rId3">
            <a:extLst/>
          </a:blip>
          <a:srcRect b="72134"/>
          <a:stretch>
            <a:fillRect/>
          </a:stretch>
        </p:blipFill>
        <p:spPr>
          <a:xfrm>
            <a:off x="4950689" y="2759575"/>
            <a:ext cx="3920755" cy="2193045"/>
          </a:xfrm>
          <a:prstGeom prst="rect">
            <a:avLst/>
          </a:prstGeom>
          <a:ln w="12700">
            <a:miter lim="400000"/>
          </a:ln>
        </p:spPr>
      </p:pic>
      <p:pic>
        <p:nvPicPr>
          <p:cNvPr id="707" name="Bluemix sign up.png"/>
          <p:cNvPicPr/>
          <p:nvPr/>
        </p:nvPicPr>
        <p:blipFill>
          <a:blip r:embed="rId4">
            <a:extLst/>
          </a:blip>
          <a:srcRect l="43114" t="1528" b="41941"/>
          <a:stretch>
            <a:fillRect/>
          </a:stretch>
        </p:blipFill>
        <p:spPr>
          <a:xfrm>
            <a:off x="4940096" y="927361"/>
            <a:ext cx="3674942" cy="1599396"/>
          </a:xfrm>
          <a:prstGeom prst="rect">
            <a:avLst/>
          </a:prstGeom>
          <a:ln w="25400">
            <a:solidFill>
              <a:srgbClr val="3C5567">
                <a:alpha val="15000"/>
              </a:srgbClr>
            </a:solidFill>
            <a:miter lim="400000"/>
          </a:ln>
        </p:spPr>
      </p:pic>
    </p:spTree>
    <p:extLst>
      <p:ext uri="{BB962C8B-B14F-4D97-AF65-F5344CB8AC3E}">
        <p14:creationId xmlns:p14="http://schemas.microsoft.com/office/powerpoint/2010/main" val="294714599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5" y="1871548"/>
            <a:ext cx="3779726" cy="1169551"/>
          </a:xfrm>
          <a:prstGeom prst="rect">
            <a:avLst/>
          </a:prstGeom>
          <a:noFill/>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works</a:t>
            </a:r>
          </a:p>
          <a:p>
            <a:pPr lvl="0" defTabSz="457200"/>
            <a:r>
              <a:rPr lang="en-US" sz="2800" dirty="0" smtClean="0">
                <a:solidFill>
                  <a:srgbClr val="FFFFFF"/>
                </a:solidFill>
                <a:latin typeface="Helvetica"/>
                <a:ea typeface="+mj-ea"/>
                <a:cs typeface="Helvetica"/>
                <a:sym typeface="Helvetica"/>
              </a:rPr>
              <a:t>for disruptors</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115292075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p:nvPr/>
        </p:nvSpPr>
        <p:spPr>
          <a:xfrm>
            <a:off x="710565" y="726281"/>
            <a:ext cx="4520726" cy="42225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ea typeface="HelvNeue Medium for IBM"/>
                <a:sym typeface="HelvNeue Medium for IBM"/>
              </a:rPr>
              <a:t>Pay as you go</a:t>
            </a:r>
            <a:endParaRPr sz="1500" b="1" u="sng" dirty="0">
              <a:ea typeface="+mj-ea"/>
              <a:sym typeface="Helvetica"/>
            </a:endParaRPr>
          </a:p>
          <a:p>
            <a:pPr marL="289725"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  </a:t>
            </a:r>
            <a:r>
              <a:rPr sz="1000" dirty="0">
                <a:ea typeface="HelvNeue Light for IBM"/>
                <a:sym typeface="HelvNeue Light for IBM"/>
              </a:rPr>
              <a:t>Uncertainty around capacity or longevity of the application</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pays for usage of service metrics in excess of the free tier</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Billed monthly and available via credit card only</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List rates and no discounting is applied:  value captured by no commitment and customer flexibility</a:t>
            </a:r>
            <a:endParaRPr sz="1000" dirty="0">
              <a:ea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ea typeface="HelvNeue Medium for IBM"/>
                <a:sym typeface="HelvNeue Medium for IBM"/>
              </a:rPr>
              <a:t>Subscription</a:t>
            </a:r>
            <a:endParaRPr sz="1500" b="1" u="sng" dirty="0">
              <a:ea typeface="+mj-ea"/>
              <a:sym typeface="Helvetica"/>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a:t>
            </a:r>
            <a:r>
              <a:rPr sz="1000" dirty="0">
                <a:ea typeface="HelvNeue Light for IBM"/>
                <a:sym typeface="HelvNeue Light for IBM"/>
              </a:rPr>
              <a:t>:  Heavy use, more predictable workload and multiple concurrent applications per account</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commits to spend level per period of time for discounts over pay as you go rates on the platform</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Overages charged at pay as you go rates</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Discounting </a:t>
            </a:r>
            <a:r>
              <a:rPr sz="1000" dirty="0">
                <a:latin typeface="HelvNeue Light for IBM"/>
                <a:ea typeface="HelvNeue Light for IBM"/>
                <a:cs typeface="HelvNeue Light for IBM"/>
                <a:sym typeface="HelvNeue Light for IBM"/>
              </a:rPr>
              <a:t>(2x2 matrix)</a:t>
            </a:r>
            <a:endParaRPr sz="1000" dirty="0">
              <a:latin typeface="Helvetica Light"/>
              <a:ea typeface="Helvetica Light"/>
              <a:cs typeface="Helvetica Light"/>
              <a:sym typeface="Helvetica Light"/>
            </a:endParaRPr>
          </a:p>
          <a:p>
            <a:pPr marL="264920" lvl="8"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Duration - 6, 12 and 36 month increments.  Automatic and inside sales renewal</a:t>
            </a:r>
            <a:endParaRPr sz="1000" dirty="0">
              <a:latin typeface="Helvetica Light"/>
              <a:ea typeface="Helvetica Light"/>
              <a:cs typeface="Helvetica Light"/>
              <a:sym typeface="Helvetica Light"/>
            </a:endParaRPr>
          </a:p>
          <a:p>
            <a:pPr marL="264920" lvl="5"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Spend on the platform</a:t>
            </a:r>
            <a:endParaRPr sz="1000" dirty="0">
              <a:latin typeface="Helvetica Light"/>
              <a:ea typeface="Helvetica Light"/>
              <a:cs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latin typeface="HelvNeue Light for IBM"/>
                <a:ea typeface="HelvNeue Light for IBM"/>
                <a:cs typeface="HelvNeue Light for IBM"/>
                <a:sym typeface="HelvNeue Light for IBM"/>
              </a:rPr>
              <a:t>Co term will be allowed in order for a customer to increase their spend</a:t>
            </a:r>
            <a:endParaRPr sz="1000" dirty="0">
              <a:latin typeface="Helvetica Light"/>
              <a:ea typeface="Helvetica Light"/>
              <a:cs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34639F"/>
                </a:solidFill>
                <a:latin typeface="HelvNeue Medium for IBM"/>
                <a:ea typeface="HelvNeue Medium for IBM"/>
                <a:cs typeface="HelvNeue Medium for IBM"/>
                <a:sym typeface="HelvNeue Medium for IBM"/>
              </a:rPr>
              <a:t>Future Considerations</a:t>
            </a: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solidFill>
                  <a:srgbClr val="000000"/>
                </a:solidFill>
                <a:latin typeface="HelvNeue Medium for IBM"/>
                <a:ea typeface="HelvNeue Medium for IBM"/>
                <a:cs typeface="HelvNeue Medium for IBM"/>
                <a:sym typeface="HelvNeue Medium for IBM"/>
              </a:rPr>
              <a:t>A </a:t>
            </a:r>
            <a:r>
              <a:rPr lang="en-US" sz="1000" b="1" dirty="0">
                <a:solidFill>
                  <a:srgbClr val="000000"/>
                </a:solidFill>
                <a:latin typeface="HelvNeue Medium for IBM"/>
                <a:ea typeface="HelvNeue Medium for IBM"/>
                <a:cs typeface="HelvNeue Medium for IBM"/>
                <a:sym typeface="HelvNeue Medium for IBM"/>
              </a:rPr>
              <a:t>s</a:t>
            </a:r>
            <a:r>
              <a:rPr sz="1000" b="1" dirty="0">
                <a:solidFill>
                  <a:srgbClr val="000000"/>
                </a:solidFill>
                <a:latin typeface="HelvNeue Medium for IBM"/>
                <a:ea typeface="HelvNeue Medium for IBM"/>
                <a:cs typeface="HelvNeue Medium for IBM"/>
                <a:sym typeface="HelvNeue Medium for IBM"/>
              </a:rPr>
              <a:t>ubscription of Bluemix Public is always needed to run both </a:t>
            </a:r>
            <a:r>
              <a:rPr lang="ga-IE" sz="1000" b="1" dirty="0" smtClean="0">
                <a:solidFill>
                  <a:srgbClr val="000000"/>
                </a:solidFill>
                <a:latin typeface="HelvNeue Medium for IBM"/>
                <a:ea typeface="HelvNeue Medium for IBM"/>
                <a:cs typeface="HelvNeue Medium for IBM"/>
                <a:sym typeface="HelvNeue Medium for IBM"/>
              </a:rPr>
              <a:t>D</a:t>
            </a:r>
            <a:r>
              <a:rPr sz="1000" b="1" dirty="0" smtClean="0">
                <a:solidFill>
                  <a:srgbClr val="000000"/>
                </a:solidFill>
                <a:latin typeface="HelvNeue Medium for IBM"/>
                <a:ea typeface="HelvNeue Medium for IBM"/>
                <a:cs typeface="HelvNeue Medium for IBM"/>
                <a:sym typeface="HelvNeue Medium for IBM"/>
              </a:rPr>
              <a:t>edicated </a:t>
            </a:r>
            <a:r>
              <a:rPr sz="1000" b="1" dirty="0">
                <a:solidFill>
                  <a:srgbClr val="000000"/>
                </a:solidFill>
                <a:latin typeface="HelvNeue Medium for IBM"/>
                <a:ea typeface="HelvNeue Medium for IBM"/>
                <a:cs typeface="HelvNeue Medium for IBM"/>
                <a:sym typeface="HelvNeue Medium for IBM"/>
              </a:rPr>
              <a:t>and Local Bluemix </a:t>
            </a:r>
          </a:p>
        </p:txBody>
      </p:sp>
      <p:pic>
        <p:nvPicPr>
          <p:cNvPr id="560" name="image56.jpeg"/>
          <p:cNvPicPr/>
          <p:nvPr/>
        </p:nvPicPr>
        <p:blipFill>
          <a:blip r:embed="rId2">
            <a:extLst/>
          </a:blip>
          <a:stretch>
            <a:fillRect/>
          </a:stretch>
        </p:blipFill>
        <p:spPr>
          <a:xfrm>
            <a:off x="5231291" y="1153583"/>
            <a:ext cx="3832586" cy="3249084"/>
          </a:xfrm>
          <a:prstGeom prst="rect">
            <a:avLst/>
          </a:prstGeom>
          <a:ln w="12700">
            <a:miter lim="400000"/>
          </a:ln>
        </p:spPr>
      </p:pic>
      <p:sp>
        <p:nvSpPr>
          <p:cNvPr id="561" name="Shape 561"/>
          <p:cNvSpPr>
            <a:spLocks noGrp="1"/>
          </p:cNvSpPr>
          <p:nvPr>
            <p:ph type="title"/>
          </p:nvPr>
        </p:nvSpPr>
        <p:spPr>
          <a:xfrm>
            <a:off x="1081368" y="115629"/>
            <a:ext cx="6203343" cy="345801"/>
          </a:xfrm>
          <a:prstGeom prst="rect">
            <a:avLst/>
          </a:prstGeom>
          <a:ln>
            <a:noFill/>
          </a:ln>
        </p:spPr>
        <p:txBody>
          <a:bodyPr>
            <a:noAutofit/>
          </a:bodyPr>
          <a:lstStyle>
            <a:lvl1pPr algn="ctr" defTabSz="584200">
              <a:defRPr sz="3200" u="sng">
                <a:solidFill>
                  <a:srgbClr val="000000"/>
                </a:solidFill>
                <a:latin typeface="Helvetica Light"/>
                <a:ea typeface="Helvetica Light"/>
                <a:cs typeface="Helvetica Light"/>
                <a:sym typeface="Helvetica Light"/>
              </a:defRPr>
            </a:lvl1pPr>
          </a:lstStyle>
          <a:p>
            <a:pPr lvl="0">
              <a:defRPr sz="1800" u="none"/>
            </a:pPr>
            <a:r>
              <a:rPr sz="2800" u="none" dirty="0">
                <a:solidFill>
                  <a:srgbClr val="4F81BD"/>
                </a:solidFill>
                <a:latin typeface="+mj-lt"/>
              </a:rPr>
              <a:t>Public Pricing Structure</a:t>
            </a:r>
          </a:p>
        </p:txBody>
      </p:sp>
      <p:sp>
        <p:nvSpPr>
          <p:cNvPr id="7" name="Shape 506"/>
          <p:cNvSpPr>
            <a:spLocks noGrp="1"/>
          </p:cNvSpPr>
          <p:nvPr>
            <p:ph type="sldNum" sz="quarter" idx="4294967295"/>
          </p:nvPr>
        </p:nvSpPr>
        <p:spPr>
          <a:xfrm>
            <a:off x="8430996" y="4739268"/>
            <a:ext cx="411130" cy="274003"/>
          </a:xfrm>
          <a:prstGeom prst="rect">
            <a:avLst/>
          </a:prstGeom>
          <a:extLst>
            <a:ext uri="{C572A759-6A51-4108-AA02-DFA0A04FC94B}">
              <ma14:wrappingTextBoxFlag xmlns:ma14="http://schemas.microsoft.com/office/mac/drawingml/2011/main" val="1"/>
            </a:ext>
          </a:extLst>
        </p:spPr>
        <p:txBody>
          <a:bodyPr wrap="none" lIns="0" tIns="0" rIns="0" bIns="0" anchor="b">
            <a:normAutofit/>
          </a:bodyPr>
          <a:lstStyle>
            <a:lvl1pPr>
              <a:defRPr>
                <a:latin typeface="Calibri"/>
                <a:ea typeface="Calibri"/>
                <a:cs typeface="Calibri"/>
                <a:sym typeface="Calibri"/>
              </a:defRPr>
            </a:lvl1pPr>
          </a:lstStyle>
          <a:p>
            <a:pPr lvl="0" algn="ctr">
              <a:defRPr sz="1800">
                <a:solidFill>
                  <a:srgbClr val="000000"/>
                </a:solidFill>
              </a:defRPr>
            </a:pPr>
            <a:fld id="{86CB4B4D-7CA3-9044-876B-883B54F8677D}" type="slidenum">
              <a:rPr sz="1200">
                <a:solidFill>
                  <a:srgbClr val="888888"/>
                </a:solidFill>
              </a:rPr>
              <a:pPr lvl="0" algn="ctr">
                <a:defRPr sz="1800">
                  <a:solidFill>
                    <a:srgbClr val="000000"/>
                  </a:solidFill>
                </a:defRPr>
              </a:pPr>
              <a:t>40</a:t>
            </a:fld>
            <a:endParaRPr sz="1200" dirty="0">
              <a:solidFill>
                <a:srgbClr val="888888"/>
              </a:solidFill>
            </a:endParaRPr>
          </a:p>
        </p:txBody>
      </p:sp>
      <p:sp>
        <p:nvSpPr>
          <p:cNvPr id="6" name="TextBox 5"/>
          <p:cNvSpPr txBox="1"/>
          <p:nvPr/>
        </p:nvSpPr>
        <p:spPr>
          <a:xfrm>
            <a:off x="6025165" y="4918309"/>
            <a:ext cx="3192080" cy="1808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23813" rtlCol="0" anchor="t">
            <a:spAutoFit/>
          </a:bodyPr>
          <a:lstStyle/>
          <a:p>
            <a:pPr algn="l" defTabSz="457199" rtl="0" latinLnBrk="1" hangingPunct="0"/>
            <a:r>
              <a:rPr lang="en-US" sz="800" dirty="0">
                <a:solidFill>
                  <a:srgbClr val="000000"/>
                </a:solidFill>
                <a:latin typeface="+mn-lt"/>
                <a:ea typeface="+mn-ea"/>
                <a:cs typeface="+mn-cs"/>
                <a:sym typeface="Helvetica Neue"/>
              </a:rPr>
              <a:t>Note: </a:t>
            </a:r>
            <a:r>
              <a:rPr lang="en-US" sz="800" dirty="0">
                <a:solidFill>
                  <a:srgbClr val="000000"/>
                </a:solidFill>
              </a:rPr>
              <a:t>All prices are in USD and are subject to change without notice</a:t>
            </a:r>
            <a:endParaRPr lang="en-US" sz="800" dirty="0">
              <a:solidFill>
                <a:srgbClr val="000000"/>
              </a:solidFill>
              <a:latin typeface="+mn-lt"/>
              <a:ea typeface="+mn-ea"/>
              <a:cs typeface="+mn-cs"/>
              <a:sym typeface="Helvetica Neue"/>
            </a:endParaRPr>
          </a:p>
        </p:txBody>
      </p:sp>
    </p:spTree>
    <p:extLst>
      <p:ext uri="{BB962C8B-B14F-4D97-AF65-F5344CB8AC3E}">
        <p14:creationId xmlns:p14="http://schemas.microsoft.com/office/powerpoint/2010/main" val="249865871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smtClean="0">
                <a:solidFill>
                  <a:srgbClr val="FFFFFF"/>
                </a:solidFill>
                <a:latin typeface="Helvetica"/>
                <a:ea typeface="+mj-ea"/>
                <a:cs typeface="Helvetica"/>
                <a:sym typeface="Helvetica"/>
              </a:rPr>
              <a:t>Bluemix </a:t>
            </a:r>
            <a:r>
              <a:rPr lang="en-US" sz="3200" b="1" dirty="0" smtClean="0">
                <a:solidFill>
                  <a:srgbClr val="3ABB9F"/>
                </a:solidFill>
                <a:latin typeface="Helvetica"/>
                <a:ea typeface="+mj-ea"/>
                <a:cs typeface="Helvetica"/>
                <a:sym typeface="Helvetica"/>
              </a:rPr>
              <a:t>helps</a:t>
            </a:r>
          </a:p>
          <a:p>
            <a:pPr lvl="0" defTabSz="457200"/>
            <a:r>
              <a:rPr lang="en-US" sz="2800" dirty="0" smtClean="0">
                <a:solidFill>
                  <a:srgbClr val="FFFFFF"/>
                </a:solidFill>
                <a:latin typeface="Helvetica"/>
                <a:ea typeface="+mj-ea"/>
                <a:cs typeface="Helvetica"/>
                <a:sym typeface="Helvetica"/>
              </a:rPr>
              <a:t>So your never alone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1081607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1" y="-9991"/>
            <a:ext cx="6144125" cy="5163481"/>
          </a:xfrm>
          <a:prstGeom prst="rect">
            <a:avLst/>
          </a:prstGeom>
          <a:solidFill>
            <a:schemeClr val="accent1">
              <a:lumMod val="75000"/>
            </a:schemeClr>
          </a:solidFill>
          <a:ln w="12700">
            <a:miter lim="400000"/>
          </a:ln>
          <a:effectLst>
            <a:outerShdw blurRad="25400" dist="12700" dir="5400000" rotWithShape="0">
              <a:srgbClr val="000000">
                <a:alpha val="50000"/>
              </a:srgbClr>
            </a:outerShdw>
          </a:effectLst>
        </p:spPr>
        <p:txBody>
          <a:bodyPr lIns="0" tIns="0" rIns="0" bIns="0" anchor="ctr"/>
          <a:lstStyle/>
          <a:p>
            <a:pPr algn="ctr" defTabSz="365132">
              <a:defRPr sz="3000">
                <a:solidFill>
                  <a:srgbClr val="D44008"/>
                </a:solidFill>
                <a:latin typeface="Helvetica Light"/>
                <a:ea typeface="Helvetica Light"/>
                <a:cs typeface="Helvetica Light"/>
                <a:sym typeface="Helvetica Light"/>
              </a:defRPr>
            </a:pPr>
            <a:endParaRPr/>
          </a:p>
        </p:txBody>
      </p:sp>
      <p:sp>
        <p:nvSpPr>
          <p:cNvPr id="264" name="Shape 264"/>
          <p:cNvSpPr/>
          <p:nvPr/>
        </p:nvSpPr>
        <p:spPr>
          <a:xfrm>
            <a:off x="1055796" y="2320062"/>
            <a:ext cx="6412852" cy="577451"/>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defTabSz="584200">
              <a:defRPr sz="9000">
                <a:solidFill>
                  <a:srgbClr val="FFFFFF"/>
                </a:solidFill>
                <a:latin typeface="Calibri"/>
                <a:ea typeface="Calibri"/>
                <a:cs typeface="Calibri"/>
                <a:sym typeface="Calibri"/>
              </a:defRPr>
            </a:lvl1pPr>
          </a:lstStyle>
          <a:p>
            <a:pPr lvl="0">
              <a:defRPr sz="1800">
                <a:solidFill>
                  <a:srgbClr val="000000"/>
                </a:solidFill>
              </a:defRPr>
            </a:pPr>
            <a:r>
              <a:rPr sz="3400">
                <a:latin typeface="+mn-lt"/>
              </a:rPr>
              <a:t>2,000+</a:t>
            </a:r>
          </a:p>
        </p:txBody>
      </p:sp>
      <p:sp>
        <p:nvSpPr>
          <p:cNvPr id="265" name="Shape 265"/>
          <p:cNvSpPr/>
          <p:nvPr/>
        </p:nvSpPr>
        <p:spPr>
          <a:xfrm flipV="1">
            <a:off x="661233" y="-9992"/>
            <a:ext cx="2" cy="5163481"/>
          </a:xfrm>
          <a:prstGeom prst="line">
            <a:avLst/>
          </a:prstGeom>
          <a:ln w="114300">
            <a:solidFill>
              <a:srgbClr val="FFFFFF"/>
            </a:solidFill>
            <a:miter lim="400000"/>
          </a:ln>
        </p:spPr>
        <p:txBody>
          <a:bodyPr lIns="0" tIns="0" rIns="0" bIns="0"/>
          <a:lstStyle/>
          <a:p>
            <a:pPr defTabSz="171450">
              <a:defRPr sz="1200">
                <a:latin typeface="+mj-lt"/>
                <a:ea typeface="+mj-ea"/>
                <a:cs typeface="+mj-cs"/>
                <a:sym typeface="Helvetica"/>
              </a:defRPr>
            </a:pPr>
            <a:endParaRPr/>
          </a:p>
        </p:txBody>
      </p:sp>
      <p:sp>
        <p:nvSpPr>
          <p:cNvPr id="266" name="Shape 266"/>
          <p:cNvSpPr/>
          <p:nvPr/>
        </p:nvSpPr>
        <p:spPr>
          <a:xfrm>
            <a:off x="532069" y="1465986"/>
            <a:ext cx="258291" cy="258291"/>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365132">
              <a:defRPr sz="2300">
                <a:solidFill>
                  <a:srgbClr val="FFFFFF"/>
                </a:solidFill>
                <a:latin typeface="Helvetica Light"/>
                <a:ea typeface="Helvetica Light"/>
                <a:cs typeface="Helvetica Light"/>
                <a:sym typeface="Helvetica Light"/>
              </a:defRPr>
            </a:pPr>
            <a:endParaRPr>
              <a:latin typeface="+mn-lt"/>
            </a:endParaRPr>
          </a:p>
        </p:txBody>
      </p:sp>
      <p:sp>
        <p:nvSpPr>
          <p:cNvPr id="267" name="Shape 267"/>
          <p:cNvSpPr/>
          <p:nvPr/>
        </p:nvSpPr>
        <p:spPr>
          <a:xfrm>
            <a:off x="533322" y="2457236"/>
            <a:ext cx="258304" cy="25830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365132">
              <a:defRPr sz="2300">
                <a:solidFill>
                  <a:srgbClr val="FFFFFF"/>
                </a:solidFill>
                <a:latin typeface="Helvetica Light"/>
                <a:ea typeface="Helvetica Light"/>
                <a:cs typeface="Helvetica Light"/>
                <a:sym typeface="Helvetica Light"/>
              </a:defRPr>
            </a:pPr>
            <a:endParaRPr>
              <a:latin typeface="+mn-lt"/>
            </a:endParaRPr>
          </a:p>
        </p:txBody>
      </p:sp>
      <p:sp>
        <p:nvSpPr>
          <p:cNvPr id="268" name="Shape 268"/>
          <p:cNvSpPr/>
          <p:nvPr/>
        </p:nvSpPr>
        <p:spPr>
          <a:xfrm>
            <a:off x="1041230" y="4143994"/>
            <a:ext cx="1950161" cy="573471"/>
          </a:xfrm>
          <a:prstGeom prst="rect">
            <a:avLst/>
          </a:prstGeom>
          <a:ln w="12700">
            <a:miter lim="400000"/>
          </a:ln>
          <a:extLst>
            <a:ext uri="{C572A759-6A51-4108-AA02-DFA0A04FC94B}">
              <ma14:wrappingTextBoxFlag xmlns:ma14="http://schemas.microsoft.com/office/mac/drawingml/2011/main" val="1"/>
            </a:ext>
          </a:extLst>
        </p:spPr>
        <p:txBody>
          <a:bodyPr wrap="square" lIns="26787" tIns="26787" rIns="26787" bIns="26787" anchor="ctr">
            <a:spAutoFit/>
          </a:bodyPr>
          <a:lstStyle>
            <a:lvl1pPr defTabSz="584200">
              <a:defRPr sz="9000">
                <a:solidFill>
                  <a:srgbClr val="FFFFFF"/>
                </a:solidFill>
                <a:latin typeface="Calibri"/>
                <a:ea typeface="Calibri"/>
                <a:cs typeface="Calibri"/>
                <a:sym typeface="Calibri"/>
              </a:defRPr>
            </a:lvl1pPr>
          </a:lstStyle>
          <a:p>
            <a:pPr lvl="0">
              <a:defRPr sz="1800">
                <a:solidFill>
                  <a:srgbClr val="000000"/>
                </a:solidFill>
              </a:defRPr>
            </a:pPr>
            <a:r>
              <a:rPr sz="3400" dirty="0">
                <a:latin typeface="+mn-lt"/>
              </a:rPr>
              <a:t>112,000+</a:t>
            </a:r>
          </a:p>
        </p:txBody>
      </p:sp>
      <p:sp>
        <p:nvSpPr>
          <p:cNvPr id="269" name="Shape 269"/>
          <p:cNvSpPr/>
          <p:nvPr/>
        </p:nvSpPr>
        <p:spPr>
          <a:xfrm>
            <a:off x="529909" y="3427898"/>
            <a:ext cx="258291" cy="25830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365132">
              <a:defRPr sz="2300">
                <a:solidFill>
                  <a:srgbClr val="FFFFFF"/>
                </a:solidFill>
                <a:latin typeface="Helvetica Light"/>
                <a:ea typeface="Helvetica Light"/>
                <a:cs typeface="Helvetica Light"/>
                <a:sym typeface="Helvetica Light"/>
              </a:defRPr>
            </a:pPr>
            <a:endParaRPr>
              <a:latin typeface="+mn-lt"/>
            </a:endParaRPr>
          </a:p>
        </p:txBody>
      </p:sp>
      <p:sp>
        <p:nvSpPr>
          <p:cNvPr id="270" name="Shape 270"/>
          <p:cNvSpPr/>
          <p:nvPr/>
        </p:nvSpPr>
        <p:spPr>
          <a:xfrm>
            <a:off x="375058" y="288086"/>
            <a:ext cx="5840369" cy="506013"/>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algn="ctr" defTabSz="973686">
              <a:defRPr sz="7800" b="1">
                <a:solidFill>
                  <a:srgbClr val="1174B8"/>
                </a:solidFill>
                <a:latin typeface="Calibri"/>
                <a:ea typeface="Calibri"/>
                <a:cs typeface="Calibri"/>
                <a:sym typeface="Calibri"/>
              </a:defRPr>
            </a:lvl1pPr>
          </a:lstStyle>
          <a:p>
            <a:pPr lvl="0">
              <a:defRPr sz="1800" b="0">
                <a:solidFill>
                  <a:srgbClr val="000000"/>
                </a:solidFill>
              </a:defRPr>
            </a:pPr>
            <a:r>
              <a:rPr lang="en-US" sz="2900" u="sng" dirty="0">
                <a:latin typeface="+mn-lt"/>
              </a:rPr>
              <a:t>Bluemix in numbers</a:t>
            </a:r>
            <a:endParaRPr sz="2900" u="sng" dirty="0">
              <a:latin typeface="+mn-lt"/>
            </a:endParaRPr>
          </a:p>
        </p:txBody>
      </p:sp>
      <p:sp>
        <p:nvSpPr>
          <p:cNvPr id="271" name="Shape 271"/>
          <p:cNvSpPr/>
          <p:nvPr/>
        </p:nvSpPr>
        <p:spPr>
          <a:xfrm>
            <a:off x="2991392" y="2462123"/>
            <a:ext cx="2411358" cy="305988"/>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defTabSz="584200">
              <a:defRPr sz="4300">
                <a:solidFill>
                  <a:srgbClr val="FFFFFF"/>
                </a:solidFill>
                <a:latin typeface="Calibri"/>
                <a:ea typeface="Calibri"/>
                <a:cs typeface="Calibri"/>
                <a:sym typeface="Calibri"/>
              </a:defRPr>
            </a:lvl1pPr>
          </a:lstStyle>
          <a:p>
            <a:pPr lvl="0">
              <a:defRPr sz="1800">
                <a:solidFill>
                  <a:srgbClr val="000000"/>
                </a:solidFill>
              </a:defRPr>
            </a:pPr>
            <a:r>
              <a:rPr sz="1600" dirty="0">
                <a:latin typeface="+mn-lt"/>
              </a:rPr>
              <a:t>New users per day</a:t>
            </a:r>
          </a:p>
        </p:txBody>
      </p:sp>
      <p:sp>
        <p:nvSpPr>
          <p:cNvPr id="272" name="Shape 272"/>
          <p:cNvSpPr/>
          <p:nvPr/>
        </p:nvSpPr>
        <p:spPr>
          <a:xfrm>
            <a:off x="3026494" y="3479778"/>
            <a:ext cx="2700112" cy="300318"/>
          </a:xfrm>
          <a:prstGeom prst="rect">
            <a:avLst/>
          </a:prstGeom>
          <a:ln w="12700">
            <a:miter lim="400000"/>
          </a:ln>
          <a:extLst>
            <a:ext uri="{C572A759-6A51-4108-AA02-DFA0A04FC94B}">
              <ma14:wrappingTextBoxFlag xmlns:ma14="http://schemas.microsoft.com/office/mac/drawingml/2011/main" val="1"/>
            </a:ext>
          </a:extLst>
        </p:spPr>
        <p:txBody>
          <a:bodyPr wrap="square" lIns="26787" tIns="26787" rIns="26787" bIns="26787" anchor="ctr">
            <a:spAutoFit/>
          </a:bodyPr>
          <a:lstStyle>
            <a:lvl1pPr defTabSz="584200">
              <a:defRPr sz="4300">
                <a:solidFill>
                  <a:srgbClr val="FFFFFF"/>
                </a:solidFill>
                <a:latin typeface="Calibri"/>
                <a:ea typeface="Calibri"/>
                <a:cs typeface="Calibri"/>
                <a:sym typeface="Calibri"/>
              </a:defRPr>
            </a:lvl1pPr>
          </a:lstStyle>
          <a:p>
            <a:pPr lvl="0">
              <a:defRPr sz="1800">
                <a:solidFill>
                  <a:srgbClr val="000000"/>
                </a:solidFill>
              </a:defRPr>
            </a:pPr>
            <a:r>
              <a:rPr sz="1600" dirty="0">
                <a:latin typeface="+mn-lt"/>
              </a:rPr>
              <a:t>Cloud Foundry deployment</a:t>
            </a:r>
          </a:p>
        </p:txBody>
      </p:sp>
      <p:grpSp>
        <p:nvGrpSpPr>
          <p:cNvPr id="275" name="Group 275"/>
          <p:cNvGrpSpPr/>
          <p:nvPr/>
        </p:nvGrpSpPr>
        <p:grpSpPr>
          <a:xfrm>
            <a:off x="370612" y="232564"/>
            <a:ext cx="583660" cy="583660"/>
            <a:chOff x="-21" y="-21"/>
            <a:chExt cx="1556425" cy="1556425"/>
          </a:xfrm>
        </p:grpSpPr>
        <p:sp>
          <p:nvSpPr>
            <p:cNvPr id="273" name="Shape 273"/>
            <p:cNvSpPr/>
            <p:nvPr/>
          </p:nvSpPr>
          <p:spPr>
            <a:xfrm>
              <a:off x="-22" y="-22"/>
              <a:ext cx="1556426" cy="15564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defTabSz="365132">
                <a:defRPr sz="2300">
                  <a:solidFill>
                    <a:srgbClr val="FFFFFF"/>
                  </a:solidFill>
                  <a:latin typeface="Helvetica Light"/>
                  <a:ea typeface="Helvetica Light"/>
                  <a:cs typeface="Helvetica Light"/>
                  <a:sym typeface="Helvetica Light"/>
                </a:defRPr>
              </a:pPr>
              <a:endParaRPr>
                <a:latin typeface="+mn-lt"/>
              </a:endParaRPr>
            </a:p>
          </p:txBody>
        </p:sp>
        <p:pic>
          <p:nvPicPr>
            <p:cNvPr id="274" name="image42.png"/>
            <p:cNvPicPr/>
            <p:nvPr/>
          </p:nvPicPr>
          <p:blipFill>
            <a:blip r:embed="rId3">
              <a:extLst/>
            </a:blip>
            <a:stretch>
              <a:fillRect/>
            </a:stretch>
          </p:blipFill>
          <p:spPr>
            <a:xfrm>
              <a:off x="230386" y="260120"/>
              <a:ext cx="1019646" cy="1019645"/>
            </a:xfrm>
            <a:prstGeom prst="rect">
              <a:avLst/>
            </a:prstGeom>
            <a:ln w="12700" cap="flat">
              <a:noFill/>
              <a:miter lim="400000"/>
            </a:ln>
            <a:effectLst/>
          </p:spPr>
        </p:pic>
      </p:grpSp>
      <p:sp>
        <p:nvSpPr>
          <p:cNvPr id="276" name="Shape 276"/>
          <p:cNvSpPr/>
          <p:nvPr/>
        </p:nvSpPr>
        <p:spPr>
          <a:xfrm>
            <a:off x="1055797" y="3295105"/>
            <a:ext cx="1620264" cy="577451"/>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defTabSz="584200">
              <a:defRPr sz="9000">
                <a:solidFill>
                  <a:srgbClr val="FFFFFF"/>
                </a:solidFill>
                <a:latin typeface="Calibri"/>
                <a:ea typeface="Calibri"/>
                <a:cs typeface="Calibri"/>
                <a:sym typeface="Calibri"/>
              </a:defRPr>
            </a:lvl1pPr>
          </a:lstStyle>
          <a:p>
            <a:pPr lvl="0">
              <a:defRPr sz="1800">
                <a:solidFill>
                  <a:srgbClr val="000000"/>
                </a:solidFill>
              </a:defRPr>
            </a:pPr>
            <a:r>
              <a:rPr sz="3400">
                <a:latin typeface="+mn-lt"/>
              </a:rPr>
              <a:t>Largest</a:t>
            </a:r>
          </a:p>
        </p:txBody>
      </p:sp>
      <p:sp>
        <p:nvSpPr>
          <p:cNvPr id="277" name="Shape 277"/>
          <p:cNvSpPr/>
          <p:nvPr/>
        </p:nvSpPr>
        <p:spPr>
          <a:xfrm>
            <a:off x="533322" y="4301565"/>
            <a:ext cx="258291" cy="25830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algn="ctr" defTabSz="365132">
              <a:defRPr sz="2300">
                <a:solidFill>
                  <a:srgbClr val="FFFFFF"/>
                </a:solidFill>
                <a:latin typeface="Helvetica Light"/>
                <a:ea typeface="Helvetica Light"/>
                <a:cs typeface="Helvetica Light"/>
                <a:sym typeface="Helvetica Light"/>
              </a:defRPr>
            </a:pPr>
            <a:endParaRPr>
              <a:latin typeface="+mn-lt"/>
            </a:endParaRPr>
          </a:p>
        </p:txBody>
      </p:sp>
      <p:sp>
        <p:nvSpPr>
          <p:cNvPr id="278" name="Shape 278"/>
          <p:cNvSpPr/>
          <p:nvPr/>
        </p:nvSpPr>
        <p:spPr>
          <a:xfrm>
            <a:off x="3026494" y="4328503"/>
            <a:ext cx="2700112" cy="300318"/>
          </a:xfrm>
          <a:prstGeom prst="rect">
            <a:avLst/>
          </a:prstGeom>
          <a:ln w="12700">
            <a:miter lim="400000"/>
          </a:ln>
          <a:extLst>
            <a:ext uri="{C572A759-6A51-4108-AA02-DFA0A04FC94B}">
              <ma14:wrappingTextBoxFlag xmlns:ma14="http://schemas.microsoft.com/office/mac/drawingml/2011/main" val="1"/>
            </a:ext>
          </a:extLst>
        </p:spPr>
        <p:txBody>
          <a:bodyPr wrap="square" lIns="26787" tIns="26787" rIns="26787" bIns="26787" anchor="ctr">
            <a:spAutoFit/>
          </a:bodyPr>
          <a:lstStyle>
            <a:lvl1pPr defTabSz="584200">
              <a:defRPr sz="4300">
                <a:solidFill>
                  <a:srgbClr val="FFFFFF"/>
                </a:solidFill>
                <a:latin typeface="Calibri"/>
                <a:ea typeface="Calibri"/>
                <a:cs typeface="Calibri"/>
                <a:sym typeface="Calibri"/>
              </a:defRPr>
            </a:lvl1pPr>
          </a:lstStyle>
          <a:p>
            <a:pPr lvl="0">
              <a:defRPr sz="1800">
                <a:solidFill>
                  <a:srgbClr val="000000"/>
                </a:solidFill>
              </a:defRPr>
            </a:pPr>
            <a:r>
              <a:rPr sz="1600" dirty="0">
                <a:latin typeface="+mn-lt"/>
              </a:rPr>
              <a:t>Application starts per month</a:t>
            </a:r>
          </a:p>
        </p:txBody>
      </p:sp>
      <p:sp>
        <p:nvSpPr>
          <p:cNvPr id="280" name="Shape 280"/>
          <p:cNvSpPr>
            <a:spLocks noGrp="1"/>
          </p:cNvSpPr>
          <p:nvPr>
            <p:ph type="sldNum" sz="quarter" idx="4294967295"/>
          </p:nvPr>
        </p:nvSpPr>
        <p:spPr>
          <a:xfrm>
            <a:off x="8612991" y="4910325"/>
            <a:ext cx="467475" cy="123365"/>
          </a:xfrm>
          <a:prstGeom prst="rect">
            <a:avLst/>
          </a:prstGeom>
          <a:extLst>
            <a:ext uri="{C572A759-6A51-4108-AA02-DFA0A04FC94B}">
              <ma14:wrappingTextBoxFlag xmlns:ma14="http://schemas.microsoft.com/office/mac/drawingml/2011/main" val="1"/>
            </a:ext>
          </a:extLst>
        </p:spPr>
        <p:txBody>
          <a:bodyPr wrap="square" lIns="34290" tIns="17145" rIns="34290" bIns="17145">
            <a:normAutofit fontScale="92500" lnSpcReduction="10000"/>
          </a:bodyPr>
          <a:lstStyle>
            <a:lvl1pPr>
              <a:defRPr sz="700"/>
            </a:lvl1pPr>
          </a:lstStyle>
          <a:p>
            <a:pPr lvl="0"/>
            <a:fld id="{86CB4B4D-7CA3-9044-876B-883B54F8677D}" type="slidenum">
              <a:rPr>
                <a:latin typeface="+mn-lt"/>
              </a:rPr>
              <a:t>42</a:t>
            </a:fld>
            <a:endParaRPr>
              <a:latin typeface="+mn-lt"/>
            </a:endParaRPr>
          </a:p>
        </p:txBody>
      </p:sp>
      <p:sp>
        <p:nvSpPr>
          <p:cNvPr id="281" name="Shape 281"/>
          <p:cNvSpPr/>
          <p:nvPr/>
        </p:nvSpPr>
        <p:spPr>
          <a:xfrm>
            <a:off x="1041230" y="1314363"/>
            <a:ext cx="1985266" cy="577451"/>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defTabSz="584200">
              <a:defRPr sz="9000">
                <a:solidFill>
                  <a:srgbClr val="FFFFFF"/>
                </a:solidFill>
                <a:latin typeface="Calibri"/>
                <a:ea typeface="Calibri"/>
                <a:cs typeface="Calibri"/>
                <a:sym typeface="Calibri"/>
              </a:defRPr>
            </a:lvl1pPr>
          </a:lstStyle>
          <a:p>
            <a:pPr lvl="0">
              <a:defRPr sz="1800">
                <a:solidFill>
                  <a:srgbClr val="000000"/>
                </a:solidFill>
              </a:defRPr>
            </a:pPr>
            <a:r>
              <a:rPr sz="3400">
                <a:latin typeface="+mn-lt"/>
              </a:rPr>
              <a:t>1B+</a:t>
            </a:r>
          </a:p>
        </p:txBody>
      </p:sp>
      <p:sp>
        <p:nvSpPr>
          <p:cNvPr id="282" name="Shape 282"/>
          <p:cNvSpPr/>
          <p:nvPr/>
        </p:nvSpPr>
        <p:spPr>
          <a:xfrm>
            <a:off x="3026494" y="1445555"/>
            <a:ext cx="2101196" cy="300318"/>
          </a:xfrm>
          <a:prstGeom prst="rect">
            <a:avLst/>
          </a:prstGeom>
          <a:ln w="12700">
            <a:miter lim="400000"/>
          </a:ln>
          <a:extLst>
            <a:ext uri="{C572A759-6A51-4108-AA02-DFA0A04FC94B}">
              <ma14:wrappingTextBoxFlag xmlns:ma14="http://schemas.microsoft.com/office/mac/drawingml/2011/main" val="1"/>
            </a:ext>
          </a:extLst>
        </p:spPr>
        <p:txBody>
          <a:bodyPr lIns="26787" tIns="26787" rIns="26787" bIns="26787" anchor="ctr">
            <a:spAutoFit/>
          </a:bodyPr>
          <a:lstStyle>
            <a:lvl1pPr defTabSz="584200">
              <a:defRPr sz="5600">
                <a:solidFill>
                  <a:srgbClr val="FFFFFF"/>
                </a:solidFill>
                <a:latin typeface="Calibri"/>
                <a:ea typeface="Calibri"/>
                <a:cs typeface="Calibri"/>
                <a:sym typeface="Calibri"/>
              </a:defRPr>
            </a:lvl1pPr>
          </a:lstStyle>
          <a:p>
            <a:pPr lvl="0">
              <a:defRPr sz="1800">
                <a:solidFill>
                  <a:srgbClr val="000000"/>
                </a:solidFill>
              </a:defRPr>
            </a:pPr>
            <a:r>
              <a:rPr sz="1600" dirty="0">
                <a:latin typeface="+mn-lt"/>
              </a:rPr>
              <a:t>API calls per day</a:t>
            </a:r>
          </a:p>
        </p:txBody>
      </p:sp>
      <p:pic>
        <p:nvPicPr>
          <p:cNvPr id="283" name="image43.tif"/>
          <p:cNvPicPr/>
          <p:nvPr/>
        </p:nvPicPr>
        <p:blipFill>
          <a:blip r:embed="rId4">
            <a:extLst/>
          </a:blip>
          <a:stretch>
            <a:fillRect/>
          </a:stretch>
        </p:blipFill>
        <p:spPr>
          <a:xfrm>
            <a:off x="6561881" y="771620"/>
            <a:ext cx="2227677" cy="742560"/>
          </a:xfrm>
          <a:prstGeom prst="rect">
            <a:avLst/>
          </a:prstGeom>
          <a:ln w="12700">
            <a:miter lim="400000"/>
          </a:ln>
        </p:spPr>
      </p:pic>
      <p:pic>
        <p:nvPicPr>
          <p:cNvPr id="284" name="image44.png"/>
          <p:cNvPicPr/>
          <p:nvPr/>
        </p:nvPicPr>
        <p:blipFill>
          <a:blip r:embed="rId5">
            <a:extLst/>
          </a:blip>
          <a:stretch>
            <a:fillRect/>
          </a:stretch>
        </p:blipFill>
        <p:spPr>
          <a:xfrm>
            <a:off x="6598328" y="1568299"/>
            <a:ext cx="1077392" cy="317184"/>
          </a:xfrm>
          <a:prstGeom prst="rect">
            <a:avLst/>
          </a:prstGeom>
          <a:ln w="12700">
            <a:miter lim="400000"/>
          </a:ln>
        </p:spPr>
      </p:pic>
      <p:pic>
        <p:nvPicPr>
          <p:cNvPr id="285" name="image45.tif"/>
          <p:cNvPicPr/>
          <p:nvPr/>
        </p:nvPicPr>
        <p:blipFill>
          <a:blip r:embed="rId6">
            <a:extLst/>
          </a:blip>
          <a:stretch>
            <a:fillRect/>
          </a:stretch>
        </p:blipFill>
        <p:spPr>
          <a:xfrm>
            <a:off x="7991752" y="1619510"/>
            <a:ext cx="614933" cy="614933"/>
          </a:xfrm>
          <a:prstGeom prst="rect">
            <a:avLst/>
          </a:prstGeom>
          <a:ln w="12700">
            <a:miter lim="400000"/>
          </a:ln>
        </p:spPr>
      </p:pic>
      <p:pic>
        <p:nvPicPr>
          <p:cNvPr id="286" name="image46.png"/>
          <p:cNvPicPr/>
          <p:nvPr/>
        </p:nvPicPr>
        <p:blipFill>
          <a:blip r:embed="rId7">
            <a:extLst/>
          </a:blip>
          <a:srcRect l="13534" t="14021" r="13532"/>
          <a:stretch>
            <a:fillRect/>
          </a:stretch>
        </p:blipFill>
        <p:spPr>
          <a:xfrm>
            <a:off x="6620303" y="2749832"/>
            <a:ext cx="1191046" cy="307471"/>
          </a:xfrm>
          <a:prstGeom prst="rect">
            <a:avLst/>
          </a:prstGeom>
          <a:ln w="12700">
            <a:miter lim="400000"/>
          </a:ln>
        </p:spPr>
      </p:pic>
      <p:pic>
        <p:nvPicPr>
          <p:cNvPr id="287" name="image47.tif"/>
          <p:cNvPicPr/>
          <p:nvPr/>
        </p:nvPicPr>
        <p:blipFill>
          <a:blip r:embed="rId8">
            <a:extLst/>
          </a:blip>
          <a:srcRect l="14364" t="9488" r="14363" b="9489"/>
          <a:stretch>
            <a:fillRect/>
          </a:stretch>
        </p:blipFill>
        <p:spPr>
          <a:xfrm>
            <a:off x="8034752" y="2457236"/>
            <a:ext cx="583756" cy="510471"/>
          </a:xfrm>
          <a:prstGeom prst="rect">
            <a:avLst/>
          </a:prstGeom>
          <a:ln w="12700">
            <a:miter lim="400000"/>
          </a:ln>
        </p:spPr>
      </p:pic>
      <p:pic>
        <p:nvPicPr>
          <p:cNvPr id="288" name="image48.png"/>
          <p:cNvPicPr/>
          <p:nvPr/>
        </p:nvPicPr>
        <p:blipFill>
          <a:blip r:embed="rId9">
            <a:extLst/>
          </a:blip>
          <a:srcRect l="17419" r="17419"/>
          <a:stretch>
            <a:fillRect/>
          </a:stretch>
        </p:blipFill>
        <p:spPr>
          <a:xfrm>
            <a:off x="6738047" y="1997645"/>
            <a:ext cx="640424" cy="562582"/>
          </a:xfrm>
          <a:prstGeom prst="rect">
            <a:avLst/>
          </a:prstGeom>
          <a:ln w="12700">
            <a:miter lim="400000"/>
          </a:ln>
        </p:spPr>
      </p:pic>
      <p:pic>
        <p:nvPicPr>
          <p:cNvPr id="290" name="image49.tif"/>
          <p:cNvPicPr/>
          <p:nvPr/>
        </p:nvPicPr>
        <p:blipFill>
          <a:blip r:embed="rId10">
            <a:extLst/>
          </a:blip>
          <a:stretch>
            <a:fillRect/>
          </a:stretch>
        </p:blipFill>
        <p:spPr>
          <a:xfrm>
            <a:off x="6686820" y="3184782"/>
            <a:ext cx="2032001" cy="595314"/>
          </a:xfrm>
          <a:prstGeom prst="rect">
            <a:avLst/>
          </a:prstGeom>
          <a:ln w="12700">
            <a:miter lim="400000"/>
          </a:ln>
        </p:spPr>
      </p:pic>
    </p:spTree>
    <p:extLst>
      <p:ext uri="{BB962C8B-B14F-4D97-AF65-F5344CB8AC3E}">
        <p14:creationId xmlns:p14="http://schemas.microsoft.com/office/powerpoint/2010/main" val="1929147542"/>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nvSpPr>
        <p:spPr>
          <a:xfrm>
            <a:off x="-1" y="4"/>
            <a:ext cx="9168010" cy="5143501"/>
          </a:xfrm>
          <a:prstGeom prst="rect">
            <a:avLst/>
          </a:prstGeom>
          <a:solidFill>
            <a:srgbClr val="D9D9D9"/>
          </a:solidFill>
          <a:ln w="12700">
            <a:miter lim="400000"/>
            <a:tailEnd type="triangle"/>
          </a:ln>
        </p:spPr>
        <p:txBody>
          <a:bodyPr lIns="60959" tIns="60959" rIns="60959" bIns="60959" anchor="ctr"/>
          <a:lstStyle/>
          <a:p>
            <a:pPr lvl="0" algn="ctr" defTabSz="457200">
              <a:defRPr sz="2400">
                <a:solidFill>
                  <a:srgbClr val="FFFFFF"/>
                </a:solidFill>
                <a:latin typeface="Calibri"/>
                <a:ea typeface="Calibri"/>
                <a:cs typeface="Calibri"/>
                <a:sym typeface="Calibri"/>
              </a:defRPr>
            </a:pPr>
            <a:endParaRPr/>
          </a:p>
        </p:txBody>
      </p:sp>
      <p:sp>
        <p:nvSpPr>
          <p:cNvPr id="274" name="Shape 274"/>
          <p:cNvSpPr/>
          <p:nvPr/>
        </p:nvSpPr>
        <p:spPr>
          <a:xfrm>
            <a:off x="-1" y="5"/>
            <a:ext cx="9168010" cy="5148971"/>
          </a:xfrm>
          <a:prstGeom prst="rect">
            <a:avLst/>
          </a:prstGeom>
          <a:solidFill>
            <a:srgbClr val="062451">
              <a:alpha val="66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275" name="Shape 275"/>
          <p:cNvSpPr/>
          <p:nvPr/>
        </p:nvSpPr>
        <p:spPr>
          <a:xfrm>
            <a:off x="-242533" y="1910976"/>
            <a:ext cx="9629070" cy="152657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chor="ctr">
            <a:spAutoFit/>
          </a:bodyPr>
          <a:lstStyle/>
          <a:p>
            <a:pPr lvl="0" algn="ctr" defTabSz="457200">
              <a:lnSpc>
                <a:spcPct val="140000"/>
              </a:lnSpc>
            </a:pPr>
            <a:r>
              <a:rPr sz="4800" b="1">
                <a:solidFill>
                  <a:srgbClr val="FFFFFF"/>
                </a:solidFill>
                <a:latin typeface="+mj-lt"/>
                <a:ea typeface="+mj-ea"/>
                <a:cs typeface="+mj-cs"/>
                <a:sym typeface="Helvetica"/>
              </a:rPr>
              <a:t>THANK YOU</a:t>
            </a:r>
            <a:endParaRPr sz="900" b="1">
              <a:solidFill>
                <a:srgbClr val="FFFFFF"/>
              </a:solidFill>
              <a:latin typeface="+mj-lt"/>
              <a:ea typeface="+mj-ea"/>
              <a:cs typeface="+mj-cs"/>
              <a:sym typeface="Helvetica"/>
            </a:endParaRPr>
          </a:p>
          <a:p>
            <a:pPr lvl="0" algn="ctr" defTabSz="457200"/>
            <a:r>
              <a:rPr sz="2400">
                <a:solidFill>
                  <a:srgbClr val="FFFFFF"/>
                </a:solidFill>
                <a:latin typeface="+mj-lt"/>
                <a:ea typeface="+mj-ea"/>
                <a:cs typeface="+mj-cs"/>
                <a:sym typeface="Helvetica"/>
              </a:rPr>
              <a:t>QUESTIONS?</a:t>
            </a:r>
          </a:p>
        </p:txBody>
      </p:sp>
      <p:sp>
        <p:nvSpPr>
          <p:cNvPr id="276" name="Shape 276"/>
          <p:cNvSpPr/>
          <p:nvPr/>
        </p:nvSpPr>
        <p:spPr>
          <a:xfrm>
            <a:off x="3949189" y="962868"/>
            <a:ext cx="1215656" cy="909917"/>
          </a:xfrm>
          <a:custGeom>
            <a:avLst/>
            <a:gdLst/>
            <a:ahLst/>
            <a:cxnLst>
              <a:cxn ang="0">
                <a:pos x="wd2" y="hd2"/>
              </a:cxn>
              <a:cxn ang="5400000">
                <a:pos x="wd2" y="hd2"/>
              </a:cxn>
              <a:cxn ang="10800000">
                <a:pos x="wd2" y="hd2"/>
              </a:cxn>
              <a:cxn ang="16200000">
                <a:pos x="wd2" y="hd2"/>
              </a:cxn>
            </a:cxnLst>
            <a:rect l="0" t="0" r="r" b="b"/>
            <a:pathLst>
              <a:path w="21080" h="21600" extrusionOk="0">
                <a:moveTo>
                  <a:pt x="3638" y="12143"/>
                </a:moveTo>
                <a:cubicBezTo>
                  <a:pt x="0" y="21600"/>
                  <a:pt x="0" y="21600"/>
                  <a:pt x="0" y="21600"/>
                </a:cubicBezTo>
                <a:cubicBezTo>
                  <a:pt x="9322" y="17864"/>
                  <a:pt x="9322" y="17864"/>
                  <a:pt x="9322" y="17864"/>
                </a:cubicBezTo>
                <a:cubicBezTo>
                  <a:pt x="9095" y="17864"/>
                  <a:pt x="8981" y="17864"/>
                  <a:pt x="8754" y="17864"/>
                </a:cubicBezTo>
                <a:cubicBezTo>
                  <a:pt x="5912" y="17864"/>
                  <a:pt x="3297" y="15062"/>
                  <a:pt x="3638" y="12143"/>
                </a:cubicBezTo>
                <a:close/>
                <a:moveTo>
                  <a:pt x="1705" y="19849"/>
                </a:moveTo>
                <a:cubicBezTo>
                  <a:pt x="3411" y="15412"/>
                  <a:pt x="3411" y="15412"/>
                  <a:pt x="3411" y="15412"/>
                </a:cubicBezTo>
                <a:cubicBezTo>
                  <a:pt x="3638" y="15879"/>
                  <a:pt x="3979" y="16346"/>
                  <a:pt x="4320" y="16696"/>
                </a:cubicBezTo>
                <a:cubicBezTo>
                  <a:pt x="4775" y="17280"/>
                  <a:pt x="5343" y="17747"/>
                  <a:pt x="6025" y="18097"/>
                </a:cubicBezTo>
                <a:lnTo>
                  <a:pt x="1705" y="19849"/>
                </a:lnTo>
                <a:close/>
                <a:moveTo>
                  <a:pt x="12846" y="11792"/>
                </a:moveTo>
                <a:cubicBezTo>
                  <a:pt x="13187" y="11792"/>
                  <a:pt x="13415" y="11559"/>
                  <a:pt x="13415" y="11325"/>
                </a:cubicBezTo>
                <a:cubicBezTo>
                  <a:pt x="13415" y="11092"/>
                  <a:pt x="13187" y="10858"/>
                  <a:pt x="12846" y="10858"/>
                </a:cubicBezTo>
                <a:cubicBezTo>
                  <a:pt x="12619" y="10858"/>
                  <a:pt x="12392" y="11092"/>
                  <a:pt x="12392" y="11325"/>
                </a:cubicBezTo>
                <a:cubicBezTo>
                  <a:pt x="12392" y="11559"/>
                  <a:pt x="12619" y="11792"/>
                  <a:pt x="12846" y="11792"/>
                </a:cubicBezTo>
                <a:close/>
                <a:moveTo>
                  <a:pt x="20918" y="117"/>
                </a:moveTo>
                <a:cubicBezTo>
                  <a:pt x="20804" y="0"/>
                  <a:pt x="20463" y="0"/>
                  <a:pt x="20122" y="0"/>
                </a:cubicBezTo>
                <a:cubicBezTo>
                  <a:pt x="18076" y="0"/>
                  <a:pt x="12846" y="1518"/>
                  <a:pt x="10004" y="4437"/>
                </a:cubicBezTo>
                <a:cubicBezTo>
                  <a:pt x="9322" y="5137"/>
                  <a:pt x="7048" y="7239"/>
                  <a:pt x="6594" y="7939"/>
                </a:cubicBezTo>
                <a:cubicBezTo>
                  <a:pt x="4888" y="8406"/>
                  <a:pt x="2501" y="9341"/>
                  <a:pt x="1137" y="10625"/>
                </a:cubicBezTo>
                <a:cubicBezTo>
                  <a:pt x="1137" y="10625"/>
                  <a:pt x="2842" y="10625"/>
                  <a:pt x="4775" y="12026"/>
                </a:cubicBezTo>
                <a:cubicBezTo>
                  <a:pt x="4547" y="13194"/>
                  <a:pt x="4888" y="14478"/>
                  <a:pt x="5912" y="15529"/>
                </a:cubicBezTo>
                <a:cubicBezTo>
                  <a:pt x="6707" y="16346"/>
                  <a:pt x="7617" y="16813"/>
                  <a:pt x="8526" y="16813"/>
                </a:cubicBezTo>
                <a:cubicBezTo>
                  <a:pt x="8867" y="16813"/>
                  <a:pt x="9095" y="16696"/>
                  <a:pt x="9322" y="16696"/>
                </a:cubicBezTo>
                <a:cubicBezTo>
                  <a:pt x="10686" y="18681"/>
                  <a:pt x="10686" y="20432"/>
                  <a:pt x="10686" y="20432"/>
                </a:cubicBezTo>
                <a:cubicBezTo>
                  <a:pt x="11937" y="19031"/>
                  <a:pt x="12846" y="16579"/>
                  <a:pt x="13301" y="14828"/>
                </a:cubicBezTo>
                <a:cubicBezTo>
                  <a:pt x="14097" y="14361"/>
                  <a:pt x="16029" y="12026"/>
                  <a:pt x="16712" y="11325"/>
                </a:cubicBezTo>
                <a:cubicBezTo>
                  <a:pt x="20122" y="7939"/>
                  <a:pt x="21600" y="817"/>
                  <a:pt x="20918" y="117"/>
                </a:cubicBezTo>
                <a:close/>
                <a:moveTo>
                  <a:pt x="12392" y="14595"/>
                </a:moveTo>
                <a:cubicBezTo>
                  <a:pt x="12051" y="15879"/>
                  <a:pt x="11596" y="17163"/>
                  <a:pt x="11141" y="18097"/>
                </a:cubicBezTo>
                <a:cubicBezTo>
                  <a:pt x="10914" y="17514"/>
                  <a:pt x="10573" y="16813"/>
                  <a:pt x="10118" y="16112"/>
                </a:cubicBezTo>
                <a:cubicBezTo>
                  <a:pt x="10004" y="15879"/>
                  <a:pt x="9663" y="15645"/>
                  <a:pt x="9322" y="15645"/>
                </a:cubicBezTo>
                <a:cubicBezTo>
                  <a:pt x="9322" y="15645"/>
                  <a:pt x="9208" y="15645"/>
                  <a:pt x="9095" y="15762"/>
                </a:cubicBezTo>
                <a:cubicBezTo>
                  <a:pt x="8981" y="15762"/>
                  <a:pt x="8754" y="15762"/>
                  <a:pt x="8526" y="15762"/>
                </a:cubicBezTo>
                <a:cubicBezTo>
                  <a:pt x="7844" y="15762"/>
                  <a:pt x="7162" y="15412"/>
                  <a:pt x="6594" y="14828"/>
                </a:cubicBezTo>
                <a:cubicBezTo>
                  <a:pt x="5798" y="14128"/>
                  <a:pt x="5457" y="13194"/>
                  <a:pt x="5684" y="12259"/>
                </a:cubicBezTo>
                <a:cubicBezTo>
                  <a:pt x="5798" y="11792"/>
                  <a:pt x="5684" y="11442"/>
                  <a:pt x="5343" y="11209"/>
                </a:cubicBezTo>
                <a:cubicBezTo>
                  <a:pt x="4661" y="10742"/>
                  <a:pt x="3979" y="10391"/>
                  <a:pt x="3411" y="10158"/>
                </a:cubicBezTo>
                <a:cubicBezTo>
                  <a:pt x="4320" y="9691"/>
                  <a:pt x="5571" y="9224"/>
                  <a:pt x="6821" y="8874"/>
                </a:cubicBezTo>
                <a:cubicBezTo>
                  <a:pt x="6821" y="8874"/>
                  <a:pt x="6821" y="8874"/>
                  <a:pt x="6935" y="8757"/>
                </a:cubicBezTo>
                <a:cubicBezTo>
                  <a:pt x="12505" y="14478"/>
                  <a:pt x="12505" y="14478"/>
                  <a:pt x="12505" y="14478"/>
                </a:cubicBezTo>
                <a:cubicBezTo>
                  <a:pt x="12505" y="14595"/>
                  <a:pt x="12392" y="14595"/>
                  <a:pt x="12392" y="14595"/>
                </a:cubicBezTo>
                <a:close/>
                <a:moveTo>
                  <a:pt x="16029" y="10625"/>
                </a:moveTo>
                <a:cubicBezTo>
                  <a:pt x="15916" y="10858"/>
                  <a:pt x="15575" y="11209"/>
                  <a:pt x="15234" y="11559"/>
                </a:cubicBezTo>
                <a:cubicBezTo>
                  <a:pt x="14665" y="12259"/>
                  <a:pt x="13642" y="13194"/>
                  <a:pt x="13074" y="13777"/>
                </a:cubicBezTo>
                <a:cubicBezTo>
                  <a:pt x="7617" y="8173"/>
                  <a:pt x="7617" y="8173"/>
                  <a:pt x="7617" y="8173"/>
                </a:cubicBezTo>
                <a:cubicBezTo>
                  <a:pt x="8185" y="7589"/>
                  <a:pt x="9095" y="6538"/>
                  <a:pt x="9777" y="5955"/>
                </a:cubicBezTo>
                <a:cubicBezTo>
                  <a:pt x="10118" y="5604"/>
                  <a:pt x="10459" y="5254"/>
                  <a:pt x="10686" y="5137"/>
                </a:cubicBezTo>
                <a:cubicBezTo>
                  <a:pt x="13187" y="2452"/>
                  <a:pt x="18189" y="934"/>
                  <a:pt x="20122" y="934"/>
                </a:cubicBezTo>
                <a:cubicBezTo>
                  <a:pt x="20122" y="2569"/>
                  <a:pt x="18758" y="7939"/>
                  <a:pt x="16029" y="10625"/>
                </a:cubicBezTo>
                <a:close/>
                <a:moveTo>
                  <a:pt x="10004" y="7823"/>
                </a:moveTo>
                <a:cubicBezTo>
                  <a:pt x="9777" y="7823"/>
                  <a:pt x="9549" y="8056"/>
                  <a:pt x="9549" y="8406"/>
                </a:cubicBezTo>
                <a:cubicBezTo>
                  <a:pt x="9549" y="8640"/>
                  <a:pt x="9777" y="8874"/>
                  <a:pt x="10004" y="8874"/>
                </a:cubicBezTo>
                <a:cubicBezTo>
                  <a:pt x="10232" y="8874"/>
                  <a:pt x="10459" y="8640"/>
                  <a:pt x="10459" y="8406"/>
                </a:cubicBezTo>
                <a:cubicBezTo>
                  <a:pt x="10459" y="8056"/>
                  <a:pt x="10232" y="7823"/>
                  <a:pt x="10004" y="7823"/>
                </a:cubicBezTo>
                <a:close/>
                <a:moveTo>
                  <a:pt x="15802" y="6889"/>
                </a:moveTo>
                <a:cubicBezTo>
                  <a:pt x="16598" y="6889"/>
                  <a:pt x="17166" y="6188"/>
                  <a:pt x="17166" y="5371"/>
                </a:cubicBezTo>
                <a:cubicBezTo>
                  <a:pt x="17166" y="4554"/>
                  <a:pt x="16598" y="3970"/>
                  <a:pt x="15802" y="3970"/>
                </a:cubicBezTo>
                <a:cubicBezTo>
                  <a:pt x="15006" y="3970"/>
                  <a:pt x="14324" y="4554"/>
                  <a:pt x="14324" y="5371"/>
                </a:cubicBezTo>
                <a:cubicBezTo>
                  <a:pt x="14324" y="6188"/>
                  <a:pt x="15006" y="6889"/>
                  <a:pt x="15802" y="6889"/>
                </a:cubicBezTo>
                <a:close/>
                <a:moveTo>
                  <a:pt x="15802" y="4904"/>
                </a:moveTo>
                <a:cubicBezTo>
                  <a:pt x="16029" y="4904"/>
                  <a:pt x="16257" y="5137"/>
                  <a:pt x="16257" y="5371"/>
                </a:cubicBezTo>
                <a:cubicBezTo>
                  <a:pt x="16257" y="5721"/>
                  <a:pt x="16029" y="5838"/>
                  <a:pt x="15802" y="5838"/>
                </a:cubicBezTo>
                <a:cubicBezTo>
                  <a:pt x="15461" y="5838"/>
                  <a:pt x="15347" y="5721"/>
                  <a:pt x="15347" y="5371"/>
                </a:cubicBezTo>
                <a:cubicBezTo>
                  <a:pt x="15347" y="5137"/>
                  <a:pt x="15461" y="4904"/>
                  <a:pt x="15802" y="4904"/>
                </a:cubicBezTo>
                <a:close/>
                <a:moveTo>
                  <a:pt x="11482" y="10275"/>
                </a:moveTo>
                <a:cubicBezTo>
                  <a:pt x="11709" y="10275"/>
                  <a:pt x="11937" y="10158"/>
                  <a:pt x="11937" y="9808"/>
                </a:cubicBezTo>
                <a:cubicBezTo>
                  <a:pt x="11937" y="9574"/>
                  <a:pt x="11709" y="9341"/>
                  <a:pt x="11482" y="9341"/>
                </a:cubicBezTo>
                <a:cubicBezTo>
                  <a:pt x="11141" y="9341"/>
                  <a:pt x="11027" y="9574"/>
                  <a:pt x="11027" y="9808"/>
                </a:cubicBezTo>
                <a:cubicBezTo>
                  <a:pt x="11027" y="10158"/>
                  <a:pt x="11141" y="10275"/>
                  <a:pt x="11482" y="10275"/>
                </a:cubicBezTo>
                <a:close/>
              </a:path>
            </a:pathLst>
          </a:custGeom>
          <a:solidFill>
            <a:srgbClr val="FFFFFF"/>
          </a:solidFill>
          <a:ln w="12700">
            <a:miter lim="400000"/>
            <a:tailEnd type="triangle"/>
          </a:ln>
        </p:spPr>
        <p:txBody>
          <a:bodyPr lIns="60959" tIns="60959" rIns="60959" bIns="60959"/>
          <a:lstStyle/>
          <a:p>
            <a:pPr lvl="0" defTabSz="457200">
              <a:defRPr sz="1600">
                <a:latin typeface="Calibri"/>
                <a:ea typeface="Calibri"/>
                <a:cs typeface="Calibri"/>
                <a:sym typeface="Calibri"/>
              </a:defRPr>
            </a:pPr>
            <a:endParaRPr/>
          </a:p>
        </p:txBody>
      </p:sp>
      <p:pic>
        <p:nvPicPr>
          <p:cNvPr id="4" name="Picture 3"/>
          <p:cNvPicPr>
            <a:picLocks noChangeAspect="1"/>
          </p:cNvPicPr>
          <p:nvPr/>
        </p:nvPicPr>
        <p:blipFill>
          <a:blip r:embed="rId3"/>
          <a:stretch>
            <a:fillRect/>
          </a:stretch>
        </p:blipFill>
        <p:spPr>
          <a:xfrm>
            <a:off x="213651" y="226236"/>
            <a:ext cx="482291" cy="482291"/>
          </a:xfrm>
          <a:prstGeom prst="rect">
            <a:avLst/>
          </a:prstGeom>
        </p:spPr>
      </p:pic>
      <p:pic>
        <p:nvPicPr>
          <p:cNvPr id="5" name="Picture 4"/>
          <p:cNvPicPr>
            <a:picLocks noChangeAspect="1"/>
          </p:cNvPicPr>
          <p:nvPr/>
        </p:nvPicPr>
        <p:blipFill>
          <a:blip r:embed="rId4"/>
          <a:stretch>
            <a:fillRect/>
          </a:stretch>
        </p:blipFill>
        <p:spPr>
          <a:xfrm>
            <a:off x="5389492" y="4170947"/>
            <a:ext cx="758658" cy="758658"/>
          </a:xfrm>
          <a:prstGeom prst="rect">
            <a:avLst/>
          </a:prstGeom>
        </p:spPr>
      </p:pic>
      <p:pic>
        <p:nvPicPr>
          <p:cNvPr id="6" name="Picture 5"/>
          <p:cNvPicPr>
            <a:picLocks noChangeAspect="1"/>
          </p:cNvPicPr>
          <p:nvPr/>
        </p:nvPicPr>
        <p:blipFill>
          <a:blip r:embed="rId5"/>
          <a:stretch>
            <a:fillRect/>
          </a:stretch>
        </p:blipFill>
        <p:spPr>
          <a:xfrm>
            <a:off x="6176892" y="4170947"/>
            <a:ext cx="758658" cy="758658"/>
          </a:xfrm>
          <a:prstGeom prst="rect">
            <a:avLst/>
          </a:prstGeom>
        </p:spPr>
      </p:pic>
      <p:pic>
        <p:nvPicPr>
          <p:cNvPr id="7" name="Picture 6"/>
          <p:cNvPicPr>
            <a:picLocks noChangeAspect="1"/>
          </p:cNvPicPr>
          <p:nvPr/>
        </p:nvPicPr>
        <p:blipFill>
          <a:blip r:embed="rId6"/>
          <a:stretch>
            <a:fillRect/>
          </a:stretch>
        </p:blipFill>
        <p:spPr>
          <a:xfrm>
            <a:off x="6932212" y="4170947"/>
            <a:ext cx="758658" cy="758658"/>
          </a:xfrm>
          <a:prstGeom prst="rect">
            <a:avLst/>
          </a:prstGeom>
        </p:spPr>
      </p:pic>
      <p:pic>
        <p:nvPicPr>
          <p:cNvPr id="8" name="Picture 7"/>
          <p:cNvPicPr>
            <a:picLocks noChangeAspect="1"/>
          </p:cNvPicPr>
          <p:nvPr/>
        </p:nvPicPr>
        <p:blipFill>
          <a:blip r:embed="rId7"/>
          <a:stretch>
            <a:fillRect/>
          </a:stretch>
        </p:blipFill>
        <p:spPr>
          <a:xfrm>
            <a:off x="7740332" y="4224420"/>
            <a:ext cx="642358" cy="642358"/>
          </a:xfrm>
          <a:prstGeom prst="rect">
            <a:avLst/>
          </a:prstGeom>
        </p:spPr>
      </p:pic>
      <p:pic>
        <p:nvPicPr>
          <p:cNvPr id="9" name="Picture 8"/>
          <p:cNvPicPr>
            <a:picLocks noChangeAspect="1"/>
          </p:cNvPicPr>
          <p:nvPr/>
        </p:nvPicPr>
        <p:blipFill>
          <a:blip r:embed="rId8"/>
          <a:stretch>
            <a:fillRect/>
          </a:stretch>
        </p:blipFill>
        <p:spPr>
          <a:xfrm>
            <a:off x="8406365" y="4197684"/>
            <a:ext cx="708172" cy="708172"/>
          </a:xfrm>
          <a:prstGeom prst="rect">
            <a:avLst/>
          </a:prstGeom>
        </p:spPr>
      </p:pic>
      <p:sp>
        <p:nvSpPr>
          <p:cNvPr id="12" name="Shape 93"/>
          <p:cNvSpPr/>
          <p:nvPr/>
        </p:nvSpPr>
        <p:spPr>
          <a:xfrm>
            <a:off x="722398" y="437932"/>
            <a:ext cx="8477143" cy="310618"/>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pPr lvl="0" algn="l">
              <a:defRPr sz="1800"/>
            </a:pPr>
            <a:r>
              <a:rPr sz="1600" dirty="0">
                <a:solidFill>
                  <a:srgbClr val="FFFFFF"/>
                </a:solidFill>
                <a:latin typeface="Helvetica Neue Thin"/>
                <a:ea typeface="Helvetica Neue Thin"/>
                <a:cs typeface="Helvetica Neue Thin"/>
                <a:sym typeface="Helvetica Neue Thin"/>
              </a:rPr>
              <a:t>IBM</a:t>
            </a:r>
            <a:r>
              <a:rPr sz="1600" b="1" dirty="0">
                <a:solidFill>
                  <a:srgbClr val="FFFFFF"/>
                </a:solidFill>
                <a:latin typeface="Helvetica Neue"/>
                <a:ea typeface="Helvetica Neue"/>
                <a:cs typeface="Helvetica Neue"/>
                <a:sym typeface="Helvetica Neue"/>
              </a:rPr>
              <a:t> Bluemix</a:t>
            </a:r>
          </a:p>
        </p:txBody>
      </p:sp>
    </p:spTree>
    <p:extLst>
      <p:ext uri="{BB962C8B-B14F-4D97-AF65-F5344CB8AC3E}">
        <p14:creationId xmlns:p14="http://schemas.microsoft.com/office/powerpoint/2010/main" val="64199309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1" y="4"/>
            <a:ext cx="9144002" cy="5143501"/>
          </a:xfrm>
          <a:prstGeom prst="rect">
            <a:avLst/>
          </a:prstGeom>
          <a:solidFill>
            <a:srgbClr val="D9D9D9"/>
          </a:solidFill>
          <a:ln w="12700">
            <a:miter lim="400000"/>
            <a:tailEnd type="triangle"/>
          </a:ln>
        </p:spPr>
        <p:txBody>
          <a:bodyPr lIns="60959" tIns="60959" rIns="60959" bIns="60959" anchor="ctr"/>
          <a:lstStyle/>
          <a:p>
            <a:pPr lvl="0" algn="ctr" defTabSz="457200">
              <a:defRPr sz="2400">
                <a:solidFill>
                  <a:srgbClr val="FFFFFF"/>
                </a:solidFill>
                <a:latin typeface="Calibri"/>
                <a:ea typeface="Calibri"/>
                <a:cs typeface="Calibri"/>
                <a:sym typeface="Calibri"/>
              </a:defRPr>
            </a:pPr>
            <a:endParaRPr/>
          </a:p>
        </p:txBody>
      </p:sp>
      <p:sp>
        <p:nvSpPr>
          <p:cNvPr id="168" name="Shape 168"/>
          <p:cNvSpPr/>
          <p:nvPr/>
        </p:nvSpPr>
        <p:spPr>
          <a:xfrm>
            <a:off x="-1" y="-5882"/>
            <a:ext cx="3985528"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169" name="Shape 169"/>
          <p:cNvSpPr/>
          <p:nvPr/>
        </p:nvSpPr>
        <p:spPr>
          <a:xfrm>
            <a:off x="295795" y="1871546"/>
            <a:ext cx="3779726" cy="12311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sz="3200" b="1" dirty="0" smtClean="0">
                <a:solidFill>
                  <a:srgbClr val="FFFFFF"/>
                </a:solidFill>
                <a:latin typeface="+mj-lt"/>
                <a:ea typeface="+mj-ea"/>
                <a:cs typeface="+mj-cs"/>
                <a:sym typeface="Helvetica"/>
              </a:rPr>
              <a:t>Enterprise</a:t>
            </a:r>
            <a:r>
              <a:rPr lang="ga-IE" sz="3200" b="1" dirty="0" smtClean="0">
                <a:solidFill>
                  <a:srgbClr val="FFFFFF"/>
                </a:solidFill>
                <a:latin typeface="+mj-lt"/>
                <a:ea typeface="+mj-ea"/>
                <a:cs typeface="+mj-cs"/>
                <a:sym typeface="Helvetica"/>
              </a:rPr>
              <a:t> want to disrupt, but...</a:t>
            </a:r>
            <a:endParaRPr sz="3200" b="1" dirty="0">
              <a:solidFill>
                <a:srgbClr val="FFFFFF"/>
              </a:solidFill>
              <a:latin typeface="+mj-lt"/>
              <a:ea typeface="+mj-ea"/>
              <a:cs typeface="+mj-cs"/>
              <a:sym typeface="Helvetica"/>
            </a:endParaRPr>
          </a:p>
        </p:txBody>
      </p:sp>
      <p:pic>
        <p:nvPicPr>
          <p:cNvPr id="170" name="pasted-image.pdf"/>
          <p:cNvPicPr/>
          <p:nvPr/>
        </p:nvPicPr>
        <p:blipFill>
          <a:blip r:embed="rId2">
            <a:extLst/>
          </a:blip>
          <a:srcRect l="319" t="16" b="576"/>
          <a:stretch>
            <a:fillRect/>
          </a:stretch>
        </p:blipFill>
        <p:spPr>
          <a:xfrm>
            <a:off x="3985529" y="-11610"/>
            <a:ext cx="5177485" cy="5166713"/>
          </a:xfrm>
          <a:prstGeom prst="rect">
            <a:avLst/>
          </a:prstGeom>
          <a:ln w="12700">
            <a:miter lim="400000"/>
          </a:ln>
        </p:spPr>
      </p:pic>
      <p:sp>
        <p:nvSpPr>
          <p:cNvPr id="171" name="Shape 171"/>
          <p:cNvSpPr/>
          <p:nvPr/>
        </p:nvSpPr>
        <p:spPr>
          <a:xfrm>
            <a:off x="7116297" y="167244"/>
            <a:ext cx="1987922" cy="7078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defRPr sz="3200" b="1">
                <a:solidFill>
                  <a:srgbClr val="FFFFFF"/>
                </a:solidFill>
              </a:defRPr>
            </a:lvl1pPr>
          </a:lstStyle>
          <a:p>
            <a:pPr lvl="0">
              <a:defRPr sz="1800" b="0">
                <a:solidFill>
                  <a:srgbClr val="000000"/>
                </a:solidFill>
              </a:defRPr>
            </a:pPr>
            <a:r>
              <a:rPr sz="2000" b="1" dirty="0">
                <a:solidFill>
                  <a:srgbClr val="FFFFFF"/>
                </a:solidFill>
              </a:rPr>
              <a:t>New Business Value</a:t>
            </a:r>
          </a:p>
        </p:txBody>
      </p:sp>
      <p:sp>
        <p:nvSpPr>
          <p:cNvPr id="172" name="Shape 172"/>
          <p:cNvSpPr/>
          <p:nvPr/>
        </p:nvSpPr>
        <p:spPr>
          <a:xfrm>
            <a:off x="4190041" y="3722446"/>
            <a:ext cx="1939141" cy="8309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defTabSz="457200"/>
            <a:r>
              <a:rPr sz="2400" b="1" dirty="0">
                <a:solidFill>
                  <a:srgbClr val="FFFFFF"/>
                </a:solidFill>
              </a:rPr>
              <a:t>Existing </a:t>
            </a:r>
          </a:p>
          <a:p>
            <a:pPr lvl="0" algn="ctr" defTabSz="457200"/>
            <a:r>
              <a:rPr sz="2400" b="1" dirty="0">
                <a:solidFill>
                  <a:srgbClr val="FFFFFF"/>
                </a:solidFill>
              </a:rPr>
              <a:t>Applications</a:t>
            </a:r>
          </a:p>
        </p:txBody>
      </p:sp>
    </p:spTree>
  </p:cSld>
  <p:clrMapOvr>
    <a:masterClrMapping/>
  </p:clrMapOvr>
  <p:transition spd="med">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173560552_75-filtered.jpeg"/>
          <p:cNvPicPr/>
          <p:nvPr/>
        </p:nvPicPr>
        <p:blipFill>
          <a:blip r:embed="rId3">
            <a:alphaModFix amt="15007"/>
            <a:extLst/>
          </a:blip>
          <a:stretch>
            <a:fillRect/>
          </a:stretch>
        </p:blipFill>
        <p:spPr>
          <a:xfrm>
            <a:off x="-51882" y="2"/>
            <a:ext cx="9195882" cy="5143499"/>
          </a:xfrm>
          <a:prstGeom prst="rect">
            <a:avLst/>
          </a:prstGeom>
          <a:ln w="12700">
            <a:miter lim="400000"/>
          </a:ln>
        </p:spPr>
      </p:pic>
      <p:sp>
        <p:nvSpPr>
          <p:cNvPr id="140" name="Shape 140"/>
          <p:cNvSpPr/>
          <p:nvPr/>
        </p:nvSpPr>
        <p:spPr>
          <a:xfrm>
            <a:off x="6403884" y="3358914"/>
            <a:ext cx="404974" cy="151354"/>
          </a:xfrm>
          <a:prstGeom prst="rightArrow">
            <a:avLst>
              <a:gd name="adj1" fmla="val 46592"/>
              <a:gd name="adj2" fmla="val 171119"/>
            </a:avLst>
          </a:prstGeom>
          <a:solidFill>
            <a:schemeClr val="accent2">
              <a:lumMod val="75000"/>
            </a:schemeClr>
          </a:solidFill>
          <a:ln w="3175">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1" name="Shape 141"/>
          <p:cNvSpPr/>
          <p:nvPr/>
        </p:nvSpPr>
        <p:spPr>
          <a:xfrm>
            <a:off x="4235015" y="3368913"/>
            <a:ext cx="404973" cy="141355"/>
          </a:xfrm>
          <a:prstGeom prst="rightArrow">
            <a:avLst>
              <a:gd name="adj1" fmla="val 46592"/>
              <a:gd name="adj2" fmla="val 171119"/>
            </a:avLst>
          </a:prstGeom>
          <a:solidFill>
            <a:schemeClr val="accent2">
              <a:lumMod val="75000"/>
            </a:schemeClr>
          </a:solidFill>
          <a:ln w="3175">
            <a:noFill/>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2" name="Shape 142"/>
          <p:cNvSpPr/>
          <p:nvPr/>
        </p:nvSpPr>
        <p:spPr>
          <a:xfrm>
            <a:off x="2066142" y="3375824"/>
            <a:ext cx="432565" cy="151354"/>
          </a:xfrm>
          <a:prstGeom prst="rightArrow">
            <a:avLst>
              <a:gd name="adj1" fmla="val 46592"/>
              <a:gd name="adj2" fmla="val 171119"/>
            </a:avLst>
          </a:prstGeom>
          <a:solidFill>
            <a:schemeClr val="accent2">
              <a:lumMod val="75000"/>
            </a:schemeClr>
          </a:solidFill>
          <a:ln w="3175">
            <a:miter lim="400000"/>
          </a:ln>
        </p:spPr>
        <p:txBody>
          <a:bodyPr lIns="26789" tIns="26789" rIns="26789" bIns="26789" anchor="ctr"/>
          <a:lstStyle/>
          <a:p>
            <a:pPr lvl="0" algn="ctr" defTabSz="584200">
              <a:defRPr sz="1400">
                <a:solidFill>
                  <a:srgbClr val="FFFFFF"/>
                </a:solidFill>
                <a:latin typeface="Helvetica Light"/>
                <a:ea typeface="Helvetica Light"/>
                <a:cs typeface="Helvetica Light"/>
                <a:sym typeface="Helvetica Light"/>
              </a:defRPr>
            </a:pPr>
            <a:endParaRPr/>
          </a:p>
        </p:txBody>
      </p:sp>
      <p:sp>
        <p:nvSpPr>
          <p:cNvPr id="143" name="Shape 143"/>
          <p:cNvSpPr/>
          <p:nvPr/>
        </p:nvSpPr>
        <p:spPr>
          <a:xfrm>
            <a:off x="197246" y="3253901"/>
            <a:ext cx="1868896" cy="419975"/>
          </a:xfrm>
          <a:prstGeom prst="roundRect">
            <a:avLst>
              <a:gd name="adj" fmla="val 37510"/>
            </a:avLst>
          </a:prstGeom>
          <a:solidFill>
            <a:schemeClr val="accent1">
              <a:alpha val="89000"/>
            </a:schemeClr>
          </a:solidFill>
          <a:ln w="3175">
            <a:miter lim="400000"/>
          </a:ln>
          <a:effectLst/>
          <a:extLst>
            <a:ext uri="{C572A759-6A51-4108-AA02-DFA0A04FC94B}">
              <ma14:wrappingTextBoxFlag xmlns:ma14="http://schemas.microsoft.com/office/mac/drawingml/2011/main"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Deliver </a:t>
            </a:r>
            <a:r>
              <a:rPr sz="1200" dirty="0">
                <a:solidFill>
                  <a:srgbClr val="FFFFFF"/>
                </a:solidFill>
              </a:rPr>
              <a:t>the </a:t>
            </a:r>
            <a:r>
              <a:rPr sz="1200" dirty="0" smtClean="0">
                <a:solidFill>
                  <a:srgbClr val="FFFFFF"/>
                </a:solidFill>
              </a:rPr>
              <a:t>right</a:t>
            </a:r>
            <a:r>
              <a:rPr lang="ga-IE" sz="1200" dirty="0" smtClean="0">
                <a:solidFill>
                  <a:srgbClr val="FFFFFF"/>
                </a:solidFill>
              </a:rPr>
              <a:t> app</a:t>
            </a:r>
            <a:r>
              <a:rPr lang="en-US" sz="1200" dirty="0" smtClean="0">
                <a:solidFill>
                  <a:srgbClr val="FFFFFF"/>
                </a:solidFill>
              </a:rPr>
              <a:t>         </a:t>
            </a:r>
            <a:endParaRPr sz="1200" dirty="0">
              <a:solidFill>
                <a:srgbClr val="FFFFFF"/>
              </a:solidFill>
            </a:endParaRPr>
          </a:p>
        </p:txBody>
      </p:sp>
      <p:sp>
        <p:nvSpPr>
          <p:cNvPr id="144" name="Shape 144"/>
          <p:cNvSpPr/>
          <p:nvPr/>
        </p:nvSpPr>
        <p:spPr>
          <a:xfrm>
            <a:off x="2471116" y="3253901"/>
            <a:ext cx="1763899" cy="389499"/>
          </a:xfrm>
          <a:prstGeom prst="roundRect">
            <a:avLst>
              <a:gd name="adj" fmla="val 37604"/>
            </a:avLst>
          </a:prstGeom>
          <a:solidFill>
            <a:schemeClr val="accent1">
              <a:alpha val="89000"/>
            </a:schemeClr>
          </a:solidFill>
          <a:ln w="3175">
            <a:miter lim="400000"/>
          </a:ln>
          <a:extLst>
            <a:ext uri="{C572A759-6A51-4108-AA02-DFA0A04FC94B}">
              <ma14:wrappingTextBoxFlag xmlns:ma14="http://schemas.microsoft.com/office/mac/drawingml/2011/main"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to </a:t>
            </a:r>
            <a:r>
              <a:rPr sz="1200" dirty="0">
                <a:solidFill>
                  <a:srgbClr val="FFFFFF"/>
                </a:solidFill>
              </a:rPr>
              <a:t>the right user</a:t>
            </a:r>
          </a:p>
        </p:txBody>
      </p:sp>
      <p:sp>
        <p:nvSpPr>
          <p:cNvPr id="145" name="Shape 145"/>
          <p:cNvSpPr/>
          <p:nvPr/>
        </p:nvSpPr>
        <p:spPr>
          <a:xfrm>
            <a:off x="4639986" y="3234931"/>
            <a:ext cx="1763898" cy="418944"/>
          </a:xfrm>
          <a:prstGeom prst="roundRect">
            <a:avLst>
              <a:gd name="adj" fmla="val 37519"/>
            </a:avLst>
          </a:prstGeom>
          <a:solidFill>
            <a:schemeClr val="accent1">
              <a:alpha val="89000"/>
            </a:schemeClr>
          </a:solidFill>
          <a:ln w="3175">
            <a:miter lim="400000"/>
          </a:ln>
          <a:extLst>
            <a:ext uri="{C572A759-6A51-4108-AA02-DFA0A04FC94B}">
              <ma14:wrappingTextBoxFlag xmlns:ma14="http://schemas.microsoft.com/office/mac/drawingml/2011/main"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a:t>
            </a:r>
            <a:r>
              <a:rPr sz="1200" dirty="0" smtClean="0">
                <a:solidFill>
                  <a:srgbClr val="FFFFFF"/>
                </a:solidFill>
              </a:rPr>
              <a:t>at </a:t>
            </a:r>
            <a:r>
              <a:rPr sz="1200" dirty="0">
                <a:solidFill>
                  <a:srgbClr val="FFFFFF"/>
                </a:solidFill>
              </a:rPr>
              <a:t>the right time</a:t>
            </a:r>
          </a:p>
        </p:txBody>
      </p:sp>
      <p:sp>
        <p:nvSpPr>
          <p:cNvPr id="146" name="Shape 146"/>
          <p:cNvSpPr/>
          <p:nvPr/>
        </p:nvSpPr>
        <p:spPr>
          <a:xfrm>
            <a:off x="6808858" y="3226801"/>
            <a:ext cx="2155848" cy="417075"/>
          </a:xfrm>
          <a:prstGeom prst="roundRect">
            <a:avLst>
              <a:gd name="adj" fmla="val 37687"/>
            </a:avLst>
          </a:prstGeom>
          <a:solidFill>
            <a:schemeClr val="accent1">
              <a:alpha val="89000"/>
            </a:schemeClr>
          </a:solidFill>
          <a:ln w="3175">
            <a:miter lim="400000"/>
          </a:ln>
          <a:extLst>
            <a:ext uri="{C572A759-6A51-4108-AA02-DFA0A04FC94B}">
              <ma14:wrappingTextBoxFlag xmlns:ma14="http://schemas.microsoft.com/office/mac/drawingml/2011/main" val="1"/>
            </a:ext>
          </a:extLst>
        </p:spPr>
        <p:txBody>
          <a:bodyPr lIns="26789" tIns="26789" rIns="26789" bIns="26789" anchor="ctr"/>
          <a:lstStyle>
            <a:lvl1pPr defTabSz="5842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en-US" sz="1200" dirty="0" smtClean="0">
                <a:solidFill>
                  <a:srgbClr val="FFFFFF"/>
                </a:solidFill>
              </a:rPr>
              <a:t>        f</a:t>
            </a:r>
            <a:r>
              <a:rPr sz="1200" dirty="0" smtClean="0">
                <a:solidFill>
                  <a:srgbClr val="FFFFFF"/>
                </a:solidFill>
              </a:rPr>
              <a:t>or </a:t>
            </a:r>
            <a:r>
              <a:rPr sz="1200" dirty="0">
                <a:solidFill>
                  <a:srgbClr val="FFFFFF"/>
                </a:solidFill>
              </a:rPr>
              <a:t>the right </a:t>
            </a:r>
            <a:r>
              <a:rPr lang="ga-IE" sz="1200" dirty="0" smtClean="0">
                <a:solidFill>
                  <a:srgbClr val="FFFFFF"/>
                </a:solidFill>
              </a:rPr>
              <a:t>experience</a:t>
            </a:r>
            <a:endParaRPr sz="1200" dirty="0">
              <a:solidFill>
                <a:srgbClr val="FFFFFF"/>
              </a:solidFill>
            </a:endParaRPr>
          </a:p>
        </p:txBody>
      </p:sp>
      <p:pic>
        <p:nvPicPr>
          <p:cNvPr id="147" name="pasted-image.pdf"/>
          <p:cNvPicPr/>
          <p:nvPr/>
        </p:nvPicPr>
        <p:blipFill>
          <a:blip r:embed="rId4">
            <a:extLst/>
          </a:blip>
          <a:stretch>
            <a:fillRect/>
          </a:stretch>
        </p:blipFill>
        <p:spPr>
          <a:xfrm>
            <a:off x="2578290" y="3342533"/>
            <a:ext cx="204131" cy="215577"/>
          </a:xfrm>
          <a:prstGeom prst="rect">
            <a:avLst/>
          </a:prstGeom>
          <a:ln w="3175">
            <a:miter lim="400000"/>
          </a:ln>
        </p:spPr>
      </p:pic>
      <p:pic>
        <p:nvPicPr>
          <p:cNvPr id="148" name="pasted-image.pdf"/>
          <p:cNvPicPr/>
          <p:nvPr/>
        </p:nvPicPr>
        <p:blipFill>
          <a:blip r:embed="rId5">
            <a:extLst/>
          </a:blip>
          <a:stretch>
            <a:fillRect/>
          </a:stretch>
        </p:blipFill>
        <p:spPr>
          <a:xfrm>
            <a:off x="4770713" y="3327132"/>
            <a:ext cx="266701" cy="200045"/>
          </a:xfrm>
          <a:prstGeom prst="rect">
            <a:avLst/>
          </a:prstGeom>
          <a:ln w="3175">
            <a:miter lim="400000"/>
          </a:ln>
        </p:spPr>
      </p:pic>
      <p:pic>
        <p:nvPicPr>
          <p:cNvPr id="149" name="pasted-image.pdf"/>
          <p:cNvPicPr/>
          <p:nvPr/>
        </p:nvPicPr>
        <p:blipFill>
          <a:blip r:embed="rId6">
            <a:extLst/>
          </a:blip>
          <a:stretch>
            <a:fillRect/>
          </a:stretch>
        </p:blipFill>
        <p:spPr>
          <a:xfrm>
            <a:off x="261452" y="3374331"/>
            <a:ext cx="266611" cy="170548"/>
          </a:xfrm>
          <a:prstGeom prst="rect">
            <a:avLst/>
          </a:prstGeom>
          <a:ln w="3175">
            <a:miter lim="400000"/>
          </a:ln>
        </p:spPr>
      </p:pic>
      <p:pic>
        <p:nvPicPr>
          <p:cNvPr id="150" name="pasted-image.pdf"/>
          <p:cNvPicPr/>
          <p:nvPr/>
        </p:nvPicPr>
        <p:blipFill>
          <a:blip r:embed="rId7">
            <a:extLst/>
          </a:blip>
          <a:stretch>
            <a:fillRect/>
          </a:stretch>
        </p:blipFill>
        <p:spPr>
          <a:xfrm>
            <a:off x="6967176" y="3314429"/>
            <a:ext cx="168732" cy="216899"/>
          </a:xfrm>
          <a:prstGeom prst="rect">
            <a:avLst/>
          </a:prstGeom>
          <a:ln w="3175">
            <a:miter lim="400000"/>
          </a:ln>
        </p:spPr>
      </p:pic>
      <p:sp>
        <p:nvSpPr>
          <p:cNvPr id="151" name="Shape 151"/>
          <p:cNvSpPr/>
          <p:nvPr/>
        </p:nvSpPr>
        <p:spPr>
          <a:xfrm>
            <a:off x="197247" y="537898"/>
            <a:ext cx="8298611" cy="869469"/>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lvl="0" algn="ctr" defTabSz="309562"/>
            <a:r>
              <a:rPr sz="2700" dirty="0">
                <a:solidFill>
                  <a:srgbClr val="558ED5"/>
                </a:solidFill>
                <a:latin typeface="HelvNeue Light for IBM"/>
                <a:ea typeface="HelvNeue Light for IBM"/>
                <a:cs typeface="HelvNeue Light for IBM"/>
                <a:sym typeface="HelvNeue Light for IBM"/>
              </a:rPr>
              <a:t>Companies of all sizes have ability to disrupt, </a:t>
            </a:r>
          </a:p>
          <a:p>
            <a:pPr lvl="0" algn="ctr" defTabSz="309562"/>
            <a:r>
              <a:rPr sz="2700" dirty="0">
                <a:solidFill>
                  <a:srgbClr val="558ED5"/>
                </a:solidFill>
                <a:latin typeface="HelvNeue Light for IBM"/>
                <a:ea typeface="HelvNeue Light for IBM"/>
                <a:cs typeface="HelvNeue Light for IBM"/>
                <a:sym typeface="HelvNeue Light for IBM"/>
              </a:rPr>
              <a:t>or face the prospect of being disrupted.</a:t>
            </a:r>
          </a:p>
        </p:txBody>
      </p:sp>
      <p:sp>
        <p:nvSpPr>
          <p:cNvPr id="152" name="Shape 152"/>
          <p:cNvSpPr/>
          <p:nvPr/>
        </p:nvSpPr>
        <p:spPr>
          <a:xfrm>
            <a:off x="381528" y="1537268"/>
            <a:ext cx="8301068" cy="969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ctr" defTabSz="309562"/>
            <a:endParaRPr sz="2300" dirty="0">
              <a:solidFill>
                <a:srgbClr val="535353"/>
              </a:solidFill>
              <a:latin typeface="HelvNeue Light for IBM"/>
              <a:ea typeface="HelvNeue Light for IBM"/>
              <a:cs typeface="HelvNeue Light for IBM"/>
              <a:sym typeface="HelvNeue Light for IBM"/>
            </a:endParaRPr>
          </a:p>
          <a:p>
            <a:pPr lvl="0" algn="ctr" defTabSz="309562"/>
            <a:r>
              <a:rPr sz="2000" dirty="0">
                <a:solidFill>
                  <a:srgbClr val="535353"/>
                </a:solidFill>
                <a:latin typeface="HelvNeue Light for IBM"/>
                <a:ea typeface="HelvNeue Light for IBM"/>
                <a:cs typeface="HelvNeue Light for IBM"/>
                <a:sym typeface="HelvNeue Light for IBM"/>
              </a:rPr>
              <a:t>Successful business will be the ones that embrace change and innovation and transform at speed.</a:t>
            </a:r>
          </a:p>
        </p:txBody>
      </p:sp>
    </p:spTree>
    <p:extLst>
      <p:ext uri="{BB962C8B-B14F-4D97-AF65-F5344CB8AC3E}">
        <p14:creationId xmlns:p14="http://schemas.microsoft.com/office/powerpoint/2010/main" val="197084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blinds(horizontal)">
                                      <p:cBhvr>
                                        <p:cTn id="7" dur="500"/>
                                        <p:tgtEl>
                                          <p:spTgt spid="14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blinds(horizontal)">
                                      <p:cBhvr>
                                        <p:cTn id="10" dur="500"/>
                                        <p:tgtEl>
                                          <p:spTgt spid="14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blinds(horizontal)">
                                      <p:cBhvr>
                                        <p:cTn id="13" dur="500"/>
                                        <p:tgtEl>
                                          <p:spTgt spid="14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blinds(horizontal)">
                                      <p:cBhvr>
                                        <p:cTn id="16" dur="500"/>
                                        <p:tgtEl>
                                          <p:spTgt spid="14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blinds(horizontal)">
                                      <p:cBhvr>
                                        <p:cTn id="19" dur="500"/>
                                        <p:tgtEl>
                                          <p:spTgt spid="14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blinds(horizontal)">
                                      <p:cBhvr>
                                        <p:cTn id="22" dur="500"/>
                                        <p:tgtEl>
                                          <p:spTgt spid="1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animEffect transition="in" filter="blinds(horizontal)">
                                      <p:cBhvr>
                                        <p:cTn id="25" dur="500"/>
                                        <p:tgtEl>
                                          <p:spTgt spid="146"/>
                                        </p:tgtEl>
                                      </p:cBhvr>
                                    </p:animEffect>
                                  </p:childTnLst>
                                </p:cTn>
                              </p:par>
                              <p:par>
                                <p:cTn id="26" presetID="3" presetClass="entr" presetSubtype="10" fill="hold" nodeType="withEffect">
                                  <p:stCondLst>
                                    <p:cond delay="0"/>
                                  </p:stCondLst>
                                  <p:childTnLst>
                                    <p:set>
                                      <p:cBhvr>
                                        <p:cTn id="27" dur="1" fill="hold">
                                          <p:stCondLst>
                                            <p:cond delay="0"/>
                                          </p:stCondLst>
                                        </p:cTn>
                                        <p:tgtEl>
                                          <p:spTgt spid="147"/>
                                        </p:tgtEl>
                                        <p:attrNameLst>
                                          <p:attrName>style.visibility</p:attrName>
                                        </p:attrNameLst>
                                      </p:cBhvr>
                                      <p:to>
                                        <p:strVal val="visible"/>
                                      </p:to>
                                    </p:set>
                                    <p:animEffect transition="in" filter="blinds(horizontal)">
                                      <p:cBhvr>
                                        <p:cTn id="28" dur="500"/>
                                        <p:tgtEl>
                                          <p:spTgt spid="147"/>
                                        </p:tgtEl>
                                      </p:cBhvr>
                                    </p:animEffect>
                                  </p:childTnLst>
                                </p:cTn>
                              </p:par>
                              <p:par>
                                <p:cTn id="29" presetID="3" presetClass="entr" presetSubtype="10"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blinds(horizontal)">
                                      <p:cBhvr>
                                        <p:cTn id="31" dur="500"/>
                                        <p:tgtEl>
                                          <p:spTgt spid="148"/>
                                        </p:tgtEl>
                                      </p:cBhvr>
                                    </p:animEffect>
                                  </p:childTnLst>
                                </p:cTn>
                              </p:par>
                              <p:par>
                                <p:cTn id="32" presetID="3" presetClass="entr" presetSubtype="10" fill="hold" nodeType="withEffect">
                                  <p:stCondLst>
                                    <p:cond delay="0"/>
                                  </p:stCondLst>
                                  <p:childTnLst>
                                    <p:set>
                                      <p:cBhvr>
                                        <p:cTn id="33" dur="1" fill="hold">
                                          <p:stCondLst>
                                            <p:cond delay="0"/>
                                          </p:stCondLst>
                                        </p:cTn>
                                        <p:tgtEl>
                                          <p:spTgt spid="149"/>
                                        </p:tgtEl>
                                        <p:attrNameLst>
                                          <p:attrName>style.visibility</p:attrName>
                                        </p:attrNameLst>
                                      </p:cBhvr>
                                      <p:to>
                                        <p:strVal val="visible"/>
                                      </p:to>
                                    </p:set>
                                    <p:animEffect transition="in" filter="blinds(horizontal)">
                                      <p:cBhvr>
                                        <p:cTn id="34" dur="500"/>
                                        <p:tgtEl>
                                          <p:spTgt spid="149"/>
                                        </p:tgtEl>
                                      </p:cBhvr>
                                    </p:animEffect>
                                  </p:childTnLst>
                                </p:cTn>
                              </p:par>
                              <p:par>
                                <p:cTn id="35" presetID="3" presetClass="entr" presetSubtype="1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blinds(horizontal)">
                                      <p:cBhvr>
                                        <p:cTn id="3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P spid="144" grpId="0" animBg="1"/>
      <p:bldP spid="145" grpId="0" animBg="1"/>
      <p:bldP spid="1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929888" y="734633"/>
            <a:ext cx="4436374" cy="3316378"/>
            <a:chOff x="275107" y="770833"/>
            <a:chExt cx="5904656" cy="4625098"/>
          </a:xfrm>
        </p:grpSpPr>
        <p:pic>
          <p:nvPicPr>
            <p:cNvPr id="4"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5340" y="2269949"/>
              <a:ext cx="2118044" cy="19109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00"/>
            <p:cNvGrpSpPr>
              <a:grpSpLocks/>
            </p:cNvGrpSpPr>
            <p:nvPr/>
          </p:nvGrpSpPr>
          <p:grpSpPr bwMode="auto">
            <a:xfrm>
              <a:off x="513878" y="1067775"/>
              <a:ext cx="4399038" cy="477967"/>
              <a:chOff x="1666875" y="773658"/>
              <a:chExt cx="4873627" cy="477839"/>
            </a:xfrm>
            <a:solidFill>
              <a:srgbClr val="003F69"/>
            </a:solidFill>
          </p:grpSpPr>
          <p:grpSp>
            <p:nvGrpSpPr>
              <p:cNvPr id="42" name="Group 24"/>
              <p:cNvGrpSpPr>
                <a:grpSpLocks/>
              </p:cNvGrpSpPr>
              <p:nvPr/>
            </p:nvGrpSpPr>
            <p:grpSpPr bwMode="auto">
              <a:xfrm>
                <a:off x="1666875" y="773658"/>
                <a:ext cx="4873627" cy="146050"/>
                <a:chOff x="1819636" y="1550794"/>
                <a:chExt cx="4872733" cy="146533"/>
              </a:xfrm>
              <a:grpFill/>
            </p:grpSpPr>
            <p:sp>
              <p:nvSpPr>
                <p:cNvPr id="44" name="Chevron 68"/>
                <p:cNvSpPr>
                  <a:spLocks noChangeArrowheads="1"/>
                </p:cNvSpPr>
                <p:nvPr/>
              </p:nvSpPr>
              <p:spPr bwMode="auto">
                <a:xfrm>
                  <a:off x="1819636"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5" name="Chevron 69"/>
                <p:cNvSpPr>
                  <a:spLocks noChangeArrowheads="1"/>
                </p:cNvSpPr>
                <p:nvPr/>
              </p:nvSpPr>
              <p:spPr bwMode="auto">
                <a:xfrm>
                  <a:off x="2431585"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6" name="Chevron 70"/>
                <p:cNvSpPr>
                  <a:spLocks noChangeArrowheads="1"/>
                </p:cNvSpPr>
                <p:nvPr/>
              </p:nvSpPr>
              <p:spPr bwMode="auto">
                <a:xfrm>
                  <a:off x="3029467"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7" name="Chevron 71"/>
                <p:cNvSpPr>
                  <a:spLocks noChangeArrowheads="1"/>
                </p:cNvSpPr>
                <p:nvPr/>
              </p:nvSpPr>
              <p:spPr bwMode="auto">
                <a:xfrm>
                  <a:off x="3637899"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8" name="Chevron 72"/>
                <p:cNvSpPr>
                  <a:spLocks noChangeArrowheads="1"/>
                </p:cNvSpPr>
                <p:nvPr/>
              </p:nvSpPr>
              <p:spPr bwMode="auto">
                <a:xfrm>
                  <a:off x="4262157"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49" name="Chevron 73"/>
                <p:cNvSpPr>
                  <a:spLocks noChangeArrowheads="1"/>
                </p:cNvSpPr>
                <p:nvPr/>
              </p:nvSpPr>
              <p:spPr bwMode="auto">
                <a:xfrm>
                  <a:off x="4874106"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50" name="Chevron 74"/>
                <p:cNvSpPr>
                  <a:spLocks noChangeArrowheads="1"/>
                </p:cNvSpPr>
                <p:nvPr/>
              </p:nvSpPr>
              <p:spPr bwMode="auto">
                <a:xfrm>
                  <a:off x="5471988" y="1550794"/>
                  <a:ext cx="608432" cy="146533"/>
                </a:xfrm>
                <a:prstGeom prst="chevron">
                  <a:avLst>
                    <a:gd name="adj" fmla="val 5001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51" name="Chevron 75"/>
                <p:cNvSpPr>
                  <a:spLocks noChangeArrowheads="1"/>
                </p:cNvSpPr>
                <p:nvPr/>
              </p:nvSpPr>
              <p:spPr bwMode="auto">
                <a:xfrm>
                  <a:off x="6080420" y="1550794"/>
                  <a:ext cx="611949" cy="146533"/>
                </a:xfrm>
                <a:prstGeom prst="chevron">
                  <a:avLst>
                    <a:gd name="adj" fmla="val 4999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grpSp>
          <p:sp>
            <p:nvSpPr>
              <p:cNvPr id="43" name="Rectangle 55"/>
              <p:cNvSpPr>
                <a:spLocks noChangeArrowheads="1"/>
              </p:cNvSpPr>
              <p:nvPr/>
            </p:nvSpPr>
            <p:spPr bwMode="auto">
              <a:xfrm>
                <a:off x="2987676" y="976859"/>
                <a:ext cx="2179638" cy="274638"/>
              </a:xfrm>
              <a:prstGeom prst="rect">
                <a:avLst/>
              </a:prstGeom>
              <a:grpFill/>
              <a:ln>
                <a:noFill/>
              </a:ln>
              <a:extLst/>
            </p:spPr>
            <p:txBody>
              <a:bodyPr lIns="0" rIns="0"/>
              <a:lstStyle/>
              <a:p>
                <a:pPr algn="ctr">
                  <a:defRPr/>
                </a:pPr>
                <a:r>
                  <a:rPr lang="en-US" altLang="en-US" sz="900" b="1" dirty="0">
                    <a:solidFill>
                      <a:srgbClr val="FFFFFF"/>
                    </a:solidFill>
                    <a:latin typeface="+mn-lt"/>
                    <a:ea typeface="MS PGothic" pitchFamily="34" charset="-128"/>
                    <a:cs typeface="+mn-cs"/>
                  </a:rPr>
                  <a:t>Rapid iterations</a:t>
                </a:r>
              </a:p>
            </p:txBody>
          </p:sp>
        </p:grpSp>
        <p:sp>
          <p:nvSpPr>
            <p:cNvPr id="6" name="AutoShape 11"/>
            <p:cNvSpPr>
              <a:spLocks noChangeArrowheads="1"/>
            </p:cNvSpPr>
            <p:nvPr/>
          </p:nvSpPr>
          <p:spPr bwMode="auto">
            <a:xfrm>
              <a:off x="304324" y="1626725"/>
              <a:ext cx="863615"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bg1"/>
                  </a:solidFill>
                  <a:ea typeface="SimSun" panose="02010600030101010101" pitchFamily="2" charset="-122"/>
                </a:rPr>
                <a:t>Develop</a:t>
              </a:r>
            </a:p>
          </p:txBody>
        </p:sp>
        <p:cxnSp>
          <p:nvCxnSpPr>
            <p:cNvPr id="7" name="AutoShape 85"/>
            <p:cNvCxnSpPr>
              <a:cxnSpLocks noChangeShapeType="1"/>
              <a:stCxn id="6" idx="3"/>
              <a:endCxn id="8" idx="1"/>
            </p:cNvCxnSpPr>
            <p:nvPr/>
          </p:nvCxnSpPr>
          <p:spPr bwMode="auto">
            <a:xfrm>
              <a:off x="1167939" y="1864914"/>
              <a:ext cx="323856"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sp>
          <p:nvSpPr>
            <p:cNvPr id="8" name="AutoShape 11"/>
            <p:cNvSpPr>
              <a:spLocks noChangeArrowheads="1"/>
            </p:cNvSpPr>
            <p:nvPr/>
          </p:nvSpPr>
          <p:spPr bwMode="auto">
            <a:xfrm>
              <a:off x="1491795" y="1626725"/>
              <a:ext cx="865203"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bg1"/>
                  </a:solidFill>
                  <a:ea typeface="SimSun" panose="02010600030101010101" pitchFamily="2" charset="-122"/>
                </a:rPr>
                <a:t>Build</a:t>
              </a:r>
            </a:p>
          </p:txBody>
        </p:sp>
        <p:sp>
          <p:nvSpPr>
            <p:cNvPr id="9" name="AutoShape 11"/>
            <p:cNvSpPr>
              <a:spLocks noChangeArrowheads="1"/>
            </p:cNvSpPr>
            <p:nvPr/>
          </p:nvSpPr>
          <p:spPr bwMode="auto">
            <a:xfrm>
              <a:off x="2680853" y="1626725"/>
              <a:ext cx="863615" cy="476378"/>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SimSun" panose="02010600030101010101" pitchFamily="2" charset="-122"/>
                </a:rPr>
                <a:t>Test</a:t>
              </a:r>
            </a:p>
          </p:txBody>
        </p:sp>
        <p:cxnSp>
          <p:nvCxnSpPr>
            <p:cNvPr id="10" name="AutoShape 85"/>
            <p:cNvCxnSpPr>
              <a:cxnSpLocks noChangeShapeType="1"/>
              <a:stCxn id="8" idx="3"/>
              <a:endCxn id="9" idx="1"/>
            </p:cNvCxnSpPr>
            <p:nvPr/>
          </p:nvCxnSpPr>
          <p:spPr bwMode="auto">
            <a:xfrm>
              <a:off x="2356998" y="1864914"/>
              <a:ext cx="323856"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cxnSp>
          <p:nvCxnSpPr>
            <p:cNvPr id="11" name="AutoShape 85"/>
            <p:cNvCxnSpPr>
              <a:cxnSpLocks noChangeShapeType="1"/>
              <a:stCxn id="9" idx="3"/>
            </p:cNvCxnSpPr>
            <p:nvPr/>
          </p:nvCxnSpPr>
          <p:spPr bwMode="auto">
            <a:xfrm>
              <a:off x="3544468" y="1864914"/>
              <a:ext cx="323856" cy="1588"/>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cxnSp>
          <p:nvCxnSpPr>
            <p:cNvPr id="12" name="AutoShape 85"/>
            <p:cNvCxnSpPr>
              <a:cxnSpLocks noChangeShapeType="1"/>
            </p:cNvCxnSpPr>
            <p:nvPr/>
          </p:nvCxnSpPr>
          <p:spPr bwMode="auto">
            <a:xfrm>
              <a:off x="4793851" y="1623549"/>
              <a:ext cx="398470" cy="3176"/>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xmlns="">
                  <a:noFill/>
                </a14:hiddenFill>
              </a:ext>
            </a:extLst>
          </p:spPr>
        </p:cxnSp>
        <p:grpSp>
          <p:nvGrpSpPr>
            <p:cNvPr id="13" name="Group 255"/>
            <p:cNvGrpSpPr>
              <a:grpSpLocks/>
            </p:cNvGrpSpPr>
            <p:nvPr/>
          </p:nvGrpSpPr>
          <p:grpSpPr bwMode="auto">
            <a:xfrm>
              <a:off x="3868323" y="1544153"/>
              <a:ext cx="949341" cy="558950"/>
              <a:chOff x="5903832" y="1249070"/>
              <a:chExt cx="948056" cy="559456"/>
            </a:xfrm>
            <a:solidFill>
              <a:srgbClr val="003F69"/>
            </a:solidFill>
          </p:grpSpPr>
          <p:sp>
            <p:nvSpPr>
              <p:cNvPr id="39" name="Rectangle 38"/>
              <p:cNvSpPr>
                <a:spLocks noChangeArrowheads="1"/>
              </p:cNvSpPr>
              <p:nvPr/>
            </p:nvSpPr>
            <p:spPr bwMode="auto">
              <a:xfrm>
                <a:off x="5987857" y="1249070"/>
                <a:ext cx="864031" cy="475220"/>
              </a:xfrm>
              <a:prstGeom prst="rect">
                <a:avLst/>
              </a:prstGeom>
              <a:grpFill/>
              <a:ln w="9525" algn="ctr">
                <a:solidFill>
                  <a:srgbClr val="C0C0C0"/>
                </a:solidFill>
                <a:miter lim="800000"/>
                <a:headEnd/>
                <a:tailEnd/>
              </a:ln>
            </p:spPr>
            <p:txBody>
              <a:bodyPr lIns="0" rIns="0" anchor="ctr"/>
              <a:lstStyle/>
              <a:p>
                <a:pPr algn="ctr">
                  <a:defRPr/>
                </a:pPr>
                <a:endParaRPr lang="en-US" sz="700" dirty="0">
                  <a:solidFill>
                    <a:schemeClr val="bg1"/>
                  </a:solidFill>
                  <a:latin typeface="+mn-lt"/>
                  <a:cs typeface="Arial" charset="0"/>
                </a:endParaRPr>
              </a:p>
            </p:txBody>
          </p:sp>
          <p:sp>
            <p:nvSpPr>
              <p:cNvPr id="40" name="Rectangle 39"/>
              <p:cNvSpPr>
                <a:spLocks noChangeArrowheads="1"/>
              </p:cNvSpPr>
              <p:nvPr/>
            </p:nvSpPr>
            <p:spPr bwMode="auto">
              <a:xfrm>
                <a:off x="5945052" y="1290393"/>
                <a:ext cx="865616" cy="476809"/>
              </a:xfrm>
              <a:prstGeom prst="rect">
                <a:avLst/>
              </a:prstGeom>
              <a:grpFill/>
              <a:ln w="9525" algn="ctr">
                <a:solidFill>
                  <a:srgbClr val="C0C0C0"/>
                </a:solidFill>
                <a:miter lim="800000"/>
                <a:headEnd/>
                <a:tailEnd/>
              </a:ln>
            </p:spPr>
            <p:txBody>
              <a:bodyPr lIns="0" rIns="0" anchor="ctr"/>
              <a:lstStyle/>
              <a:p>
                <a:pPr algn="ctr">
                  <a:defRPr/>
                </a:pPr>
                <a:endParaRPr lang="en-US" sz="700" dirty="0">
                  <a:solidFill>
                    <a:schemeClr val="bg1"/>
                  </a:solidFill>
                  <a:latin typeface="+mn-lt"/>
                  <a:cs typeface="Arial" charset="0"/>
                </a:endParaRPr>
              </a:p>
            </p:txBody>
          </p:sp>
          <p:sp>
            <p:nvSpPr>
              <p:cNvPr id="41" name="Rectangle 40"/>
              <p:cNvSpPr>
                <a:spLocks noChangeArrowheads="1"/>
              </p:cNvSpPr>
              <p:nvPr/>
            </p:nvSpPr>
            <p:spPr bwMode="auto">
              <a:xfrm>
                <a:off x="5903832" y="1333307"/>
                <a:ext cx="864030" cy="475219"/>
              </a:xfrm>
              <a:prstGeom prst="rect">
                <a:avLst/>
              </a:prstGeom>
              <a:grpFill/>
              <a:ln w="9525" algn="ctr">
                <a:solidFill>
                  <a:srgbClr val="C0C0C0"/>
                </a:solidFill>
                <a:miter lim="800000"/>
                <a:headEnd/>
                <a:tailEnd/>
              </a:ln>
            </p:spPr>
            <p:txBody>
              <a:bodyPr lIns="0" rIns="0" anchor="ctr"/>
              <a:lstStyle/>
              <a:p>
                <a:pPr algn="ctr">
                  <a:defRPr/>
                </a:pPr>
                <a:r>
                  <a:rPr lang="en-US" sz="900" b="1" dirty="0">
                    <a:solidFill>
                      <a:schemeClr val="bg1"/>
                    </a:solidFill>
                    <a:latin typeface="+mn-lt"/>
                    <a:ea typeface="SimSun" charset="0"/>
                    <a:cs typeface="SimSun" charset="0"/>
                  </a:rPr>
                  <a:t>Deploy</a:t>
                </a:r>
                <a:endParaRPr lang="en-US" sz="900" dirty="0">
                  <a:solidFill>
                    <a:schemeClr val="bg1"/>
                  </a:solidFill>
                  <a:latin typeface="+mn-lt"/>
                  <a:cs typeface="Arial" charset="0"/>
                </a:endParaRPr>
              </a:p>
            </p:txBody>
          </p:sp>
        </p:grpSp>
        <p:cxnSp>
          <p:nvCxnSpPr>
            <p:cNvPr id="14" name="AutoShape 85"/>
            <p:cNvCxnSpPr>
              <a:cxnSpLocks noChangeShapeType="1"/>
            </p:cNvCxnSpPr>
            <p:nvPr/>
          </p:nvCxnSpPr>
          <p:spPr bwMode="auto">
            <a:xfrm>
              <a:off x="5525702" y="770833"/>
              <a:ext cx="398469" cy="3176"/>
            </a:xfrm>
            <a:prstGeom prst="straightConnector1">
              <a:avLst/>
            </a:prstGeom>
            <a:noFill/>
            <a:ln w="38100">
              <a:solidFill>
                <a:schemeClr val="bg1"/>
              </a:solidFill>
              <a:round/>
              <a:headEnd/>
              <a:tailEnd type="triangle" w="med" len="med"/>
            </a:ln>
            <a:extLst>
              <a:ext uri="{909E8E84-426E-40dd-AFC4-6F175D3DCCD1}">
                <a14:hiddenFill xmlns:a14="http://schemas.microsoft.com/office/drawing/2010/main" xmlns="">
                  <a:noFill/>
                </a14:hiddenFill>
              </a:ext>
            </a:extLst>
          </p:spPr>
        </p:cxnSp>
        <p:sp>
          <p:nvSpPr>
            <p:cNvPr id="15" name="AutoShape 11"/>
            <p:cNvSpPr>
              <a:spLocks noChangeArrowheads="1"/>
            </p:cNvSpPr>
            <p:nvPr/>
          </p:nvSpPr>
          <p:spPr bwMode="auto">
            <a:xfrm>
              <a:off x="5216134" y="1317080"/>
              <a:ext cx="939816" cy="592296"/>
            </a:xfrm>
            <a:prstGeom prst="roundRect">
              <a:avLst>
                <a:gd name="adj" fmla="val 0"/>
              </a:avLst>
            </a:pr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MS PGothic" panose="020B0600070205080204" pitchFamily="34" charset="-128"/>
                </a:rPr>
                <a:t>Production</a:t>
              </a:r>
            </a:p>
          </p:txBody>
        </p:sp>
        <p:sp>
          <p:nvSpPr>
            <p:cNvPr id="16" name="Snip Diagonal Corner Rectangle 275"/>
            <p:cNvSpPr>
              <a:spLocks/>
            </p:cNvSpPr>
            <p:nvPr/>
          </p:nvSpPr>
          <p:spPr bwMode="auto">
            <a:xfrm>
              <a:off x="5209783" y="2006240"/>
              <a:ext cx="969980" cy="376338"/>
            </a:xfrm>
            <a:custGeom>
              <a:avLst/>
              <a:gdLst>
                <a:gd name="T0" fmla="*/ 0 w 969962"/>
                <a:gd name="T1" fmla="*/ 0 h 376237"/>
                <a:gd name="T2" fmla="*/ 571 w 969962"/>
                <a:gd name="T3" fmla="*/ 0 h 376237"/>
                <a:gd name="T4" fmla="*/ 611 w 969962"/>
                <a:gd name="T5" fmla="*/ 40 h 376237"/>
                <a:gd name="T6" fmla="*/ 611 w 969962"/>
                <a:gd name="T7" fmla="*/ 237 h 376237"/>
                <a:gd name="T8" fmla="*/ 611 w 969962"/>
                <a:gd name="T9" fmla="*/ 237 h 376237"/>
                <a:gd name="T10" fmla="*/ 40 w 969962"/>
                <a:gd name="T11" fmla="*/ 237 h 376237"/>
                <a:gd name="T12" fmla="*/ 0 w 969962"/>
                <a:gd name="T13" fmla="*/ 197 h 376237"/>
                <a:gd name="T14" fmla="*/ 0 w 969962"/>
                <a:gd name="T15" fmla="*/ 0 h 376237"/>
                <a:gd name="T16" fmla="*/ 0 60000 65536"/>
                <a:gd name="T17" fmla="*/ 0 60000 65536"/>
                <a:gd name="T18" fmla="*/ 0 60000 65536"/>
                <a:gd name="T19" fmla="*/ 0 60000 65536"/>
                <a:gd name="T20" fmla="*/ 0 60000 65536"/>
                <a:gd name="T21" fmla="*/ 0 60000 65536"/>
                <a:gd name="T22" fmla="*/ 0 60000 65536"/>
                <a:gd name="T23" fmla="*/ 0 60000 65536"/>
                <a:gd name="T24" fmla="*/ 0 w 969962"/>
                <a:gd name="T25" fmla="*/ 0 h 376237"/>
                <a:gd name="T26" fmla="*/ 969962 w 969962"/>
                <a:gd name="T27" fmla="*/ 376237 h 37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9962" h="376237">
                  <a:moveTo>
                    <a:pt x="0" y="0"/>
                  </a:moveTo>
                  <a:lnTo>
                    <a:pt x="907255" y="0"/>
                  </a:lnTo>
                  <a:lnTo>
                    <a:pt x="969962" y="62707"/>
                  </a:lnTo>
                  <a:lnTo>
                    <a:pt x="969962" y="376237"/>
                  </a:lnTo>
                  <a:lnTo>
                    <a:pt x="62707" y="376237"/>
                  </a:lnTo>
                  <a:lnTo>
                    <a:pt x="0" y="313530"/>
                  </a:lnTo>
                  <a:lnTo>
                    <a:pt x="0" y="0"/>
                  </a:lnTo>
                  <a:close/>
                </a:path>
              </a:pathLst>
            </a:custGeom>
            <a:solidFill>
              <a:srgbClr val="003F6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chemeClr val="bg1"/>
                  </a:solidFill>
                  <a:ea typeface="SimSun" panose="02010600030101010101" pitchFamily="2" charset="-122"/>
                </a:rPr>
                <a:t>API</a:t>
              </a:r>
              <a:br>
                <a:rPr lang="en-US" altLang="en-US" sz="900" b="1">
                  <a:solidFill>
                    <a:schemeClr val="bg1"/>
                  </a:solidFill>
                  <a:ea typeface="SimSun" panose="02010600030101010101" pitchFamily="2" charset="-122"/>
                </a:rPr>
              </a:br>
              <a:r>
                <a:rPr lang="en-US" altLang="en-US" sz="900" b="1">
                  <a:solidFill>
                    <a:schemeClr val="bg1"/>
                  </a:solidFill>
                  <a:ea typeface="SimSun" panose="02010600030101010101" pitchFamily="2" charset="-122"/>
                </a:rPr>
                <a:t>Catalog</a:t>
              </a:r>
            </a:p>
          </p:txBody>
        </p:sp>
        <p:grpSp>
          <p:nvGrpSpPr>
            <p:cNvPr id="17" name="Group 26"/>
            <p:cNvGrpSpPr>
              <a:grpSpLocks/>
            </p:cNvGrpSpPr>
            <p:nvPr/>
          </p:nvGrpSpPr>
          <p:grpSpPr bwMode="auto">
            <a:xfrm>
              <a:off x="528268" y="4289146"/>
              <a:ext cx="4381245" cy="161969"/>
              <a:chOff x="1819637" y="5177461"/>
              <a:chExt cx="5092555" cy="160809"/>
            </a:xfrm>
            <a:solidFill>
              <a:srgbClr val="83D1F5"/>
            </a:solidFill>
          </p:grpSpPr>
          <p:sp>
            <p:nvSpPr>
              <p:cNvPr id="37" name="Chevron 100"/>
              <p:cNvSpPr>
                <a:spLocks noChangeArrowheads="1"/>
              </p:cNvSpPr>
              <p:nvPr/>
            </p:nvSpPr>
            <p:spPr bwMode="auto">
              <a:xfrm>
                <a:off x="1819637" y="5177461"/>
                <a:ext cx="2613100" cy="160809"/>
              </a:xfrm>
              <a:prstGeom prst="chevron">
                <a:avLst>
                  <a:gd name="adj" fmla="val 50028"/>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sp>
            <p:nvSpPr>
              <p:cNvPr id="38" name="Chevron 101"/>
              <p:cNvSpPr>
                <a:spLocks noChangeArrowheads="1"/>
              </p:cNvSpPr>
              <p:nvPr/>
            </p:nvSpPr>
            <p:spPr bwMode="auto">
              <a:xfrm>
                <a:off x="4408118" y="5177461"/>
                <a:ext cx="2504074" cy="159232"/>
              </a:xfrm>
              <a:prstGeom prst="chevron">
                <a:avLst>
                  <a:gd name="adj" fmla="val 50017"/>
                </a:avLst>
              </a:prstGeom>
              <a:grpFill/>
              <a:ln>
                <a:noFill/>
              </a:ln>
              <a:extLst/>
            </p:spPr>
            <p:txBody>
              <a:bodyPr lIns="0" rIns="0" anchor="ctr"/>
              <a:lstStyle/>
              <a:p>
                <a:pPr>
                  <a:defRPr/>
                </a:pPr>
                <a:endParaRPr lang="en-US" altLang="en-US" sz="700">
                  <a:solidFill>
                    <a:srgbClr val="000000"/>
                  </a:solidFill>
                  <a:latin typeface="+mn-lt"/>
                  <a:ea typeface="MS PGothic" pitchFamily="34" charset="-128"/>
                  <a:cs typeface="+mn-cs"/>
                </a:endParaRPr>
              </a:p>
            </p:txBody>
          </p:sp>
        </p:grpSp>
        <p:sp>
          <p:nvSpPr>
            <p:cNvPr id="18" name="AutoShape 11"/>
            <p:cNvSpPr>
              <a:spLocks noChangeArrowheads="1"/>
            </p:cNvSpPr>
            <p:nvPr/>
          </p:nvSpPr>
          <p:spPr bwMode="auto">
            <a:xfrm>
              <a:off x="305747"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Develop</a:t>
              </a:r>
            </a:p>
          </p:txBody>
        </p:sp>
        <p:cxnSp>
          <p:nvCxnSpPr>
            <p:cNvPr id="19" name="AutoShape 85"/>
            <p:cNvCxnSpPr>
              <a:cxnSpLocks noChangeShapeType="1"/>
              <a:stCxn id="18" idx="3"/>
              <a:endCxn id="20" idx="1"/>
            </p:cNvCxnSpPr>
            <p:nvPr/>
          </p:nvCxnSpPr>
          <p:spPr bwMode="auto">
            <a:xfrm>
              <a:off x="1169361" y="5157742"/>
              <a:ext cx="325444"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sp>
          <p:nvSpPr>
            <p:cNvPr id="20" name="AutoShape 11"/>
            <p:cNvSpPr>
              <a:spLocks noChangeArrowheads="1"/>
            </p:cNvSpPr>
            <p:nvPr/>
          </p:nvSpPr>
          <p:spPr bwMode="auto">
            <a:xfrm>
              <a:off x="1494805"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Build</a:t>
              </a:r>
            </a:p>
          </p:txBody>
        </p:sp>
        <p:sp>
          <p:nvSpPr>
            <p:cNvPr id="21" name="AutoShape 11"/>
            <p:cNvSpPr>
              <a:spLocks noChangeArrowheads="1"/>
            </p:cNvSpPr>
            <p:nvPr/>
          </p:nvSpPr>
          <p:spPr bwMode="auto">
            <a:xfrm>
              <a:off x="2682275" y="4919553"/>
              <a:ext cx="863615" cy="476378"/>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SimSun" panose="02010600030101010101" pitchFamily="2" charset="-122"/>
                </a:rPr>
                <a:t>Test</a:t>
              </a:r>
            </a:p>
          </p:txBody>
        </p:sp>
        <p:cxnSp>
          <p:nvCxnSpPr>
            <p:cNvPr id="22" name="AutoShape 85"/>
            <p:cNvCxnSpPr>
              <a:cxnSpLocks noChangeShapeType="1"/>
              <a:stCxn id="20" idx="3"/>
              <a:endCxn id="21" idx="1"/>
            </p:cNvCxnSpPr>
            <p:nvPr/>
          </p:nvCxnSpPr>
          <p:spPr bwMode="auto">
            <a:xfrm>
              <a:off x="2358420" y="5157742"/>
              <a:ext cx="323856"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cxnSp>
          <p:nvCxnSpPr>
            <p:cNvPr id="23" name="AutoShape 85"/>
            <p:cNvCxnSpPr>
              <a:cxnSpLocks noChangeShapeType="1"/>
              <a:stCxn id="21" idx="3"/>
            </p:cNvCxnSpPr>
            <p:nvPr/>
          </p:nvCxnSpPr>
          <p:spPr bwMode="auto">
            <a:xfrm>
              <a:off x="3545890" y="5157742"/>
              <a:ext cx="323856"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grpSp>
          <p:nvGrpSpPr>
            <p:cNvPr id="24" name="Group 268"/>
            <p:cNvGrpSpPr>
              <a:grpSpLocks/>
            </p:cNvGrpSpPr>
            <p:nvPr/>
          </p:nvGrpSpPr>
          <p:grpSpPr bwMode="auto">
            <a:xfrm>
              <a:off x="3869745" y="4835393"/>
              <a:ext cx="949341" cy="558950"/>
              <a:chOff x="5903832" y="1249070"/>
              <a:chExt cx="948056" cy="559456"/>
            </a:xfrm>
            <a:solidFill>
              <a:srgbClr val="83D1F5"/>
            </a:solidFill>
          </p:grpSpPr>
          <p:sp>
            <p:nvSpPr>
              <p:cNvPr id="34" name="Rectangle 33"/>
              <p:cNvSpPr>
                <a:spLocks noChangeArrowheads="1"/>
              </p:cNvSpPr>
              <p:nvPr/>
            </p:nvSpPr>
            <p:spPr bwMode="auto">
              <a:xfrm>
                <a:off x="5987857" y="1249070"/>
                <a:ext cx="864031" cy="475219"/>
              </a:xfrm>
              <a:prstGeom prst="rect">
                <a:avLst/>
              </a:prstGeom>
              <a:grpFill/>
              <a:ln w="9525" algn="ctr">
                <a:solidFill>
                  <a:schemeClr val="bg1"/>
                </a:solidFill>
                <a:miter lim="800000"/>
                <a:headEnd/>
                <a:tailEnd/>
              </a:ln>
            </p:spPr>
            <p:txBody>
              <a:bodyPr lIns="0" rIns="0" anchor="ctr"/>
              <a:lstStyle/>
              <a:p>
                <a:pPr algn="ctr">
                  <a:defRPr/>
                </a:pPr>
                <a:endParaRPr lang="en-US" sz="700" dirty="0">
                  <a:solidFill>
                    <a:srgbClr val="FFFFFF"/>
                  </a:solidFill>
                  <a:latin typeface="+mn-lt"/>
                  <a:cs typeface="Arial" charset="0"/>
                </a:endParaRPr>
              </a:p>
            </p:txBody>
          </p:sp>
          <p:sp>
            <p:nvSpPr>
              <p:cNvPr id="35" name="Rectangle 34"/>
              <p:cNvSpPr>
                <a:spLocks noChangeArrowheads="1"/>
              </p:cNvSpPr>
              <p:nvPr/>
            </p:nvSpPr>
            <p:spPr bwMode="auto">
              <a:xfrm>
                <a:off x="5945052" y="1290393"/>
                <a:ext cx="865616" cy="476809"/>
              </a:xfrm>
              <a:prstGeom prst="rect">
                <a:avLst/>
              </a:prstGeom>
              <a:grpFill/>
              <a:ln w="9525" algn="ctr">
                <a:solidFill>
                  <a:schemeClr val="bg1"/>
                </a:solidFill>
                <a:miter lim="800000"/>
                <a:headEnd/>
                <a:tailEnd/>
              </a:ln>
            </p:spPr>
            <p:txBody>
              <a:bodyPr lIns="0" rIns="0" anchor="ctr"/>
              <a:lstStyle/>
              <a:p>
                <a:pPr algn="ctr">
                  <a:defRPr/>
                </a:pPr>
                <a:endParaRPr lang="en-US" sz="700" dirty="0">
                  <a:solidFill>
                    <a:srgbClr val="FFFFFF"/>
                  </a:solidFill>
                  <a:latin typeface="+mn-lt"/>
                  <a:cs typeface="Arial" charset="0"/>
                </a:endParaRPr>
              </a:p>
            </p:txBody>
          </p:sp>
          <p:sp>
            <p:nvSpPr>
              <p:cNvPr id="36" name="Rectangle 35"/>
              <p:cNvSpPr>
                <a:spLocks noChangeArrowheads="1"/>
              </p:cNvSpPr>
              <p:nvPr/>
            </p:nvSpPr>
            <p:spPr bwMode="auto">
              <a:xfrm>
                <a:off x="5903832" y="1333306"/>
                <a:ext cx="864030" cy="475220"/>
              </a:xfrm>
              <a:prstGeom prst="rect">
                <a:avLst/>
              </a:prstGeom>
              <a:grpFill/>
              <a:ln w="9525" algn="ctr">
                <a:solidFill>
                  <a:schemeClr val="bg1"/>
                </a:solidFill>
                <a:miter lim="800000"/>
                <a:headEnd/>
                <a:tailEnd/>
              </a:ln>
            </p:spPr>
            <p:txBody>
              <a:bodyPr lIns="0" rIns="0" anchor="ctr"/>
              <a:lstStyle/>
              <a:p>
                <a:pPr algn="ctr">
                  <a:defRPr/>
                </a:pPr>
                <a:r>
                  <a:rPr lang="en-US" sz="900" b="1" dirty="0">
                    <a:solidFill>
                      <a:srgbClr val="000000"/>
                    </a:solidFill>
                    <a:latin typeface="+mn-lt"/>
                    <a:ea typeface="SimSun" charset="0"/>
                    <a:cs typeface="SimSun" charset="0"/>
                  </a:rPr>
                  <a:t>Deploy</a:t>
                </a:r>
                <a:endParaRPr lang="en-US" sz="900" dirty="0">
                  <a:solidFill>
                    <a:srgbClr val="FFFFFF"/>
                  </a:solidFill>
                  <a:latin typeface="+mn-lt"/>
                  <a:cs typeface="Arial" charset="0"/>
                </a:endParaRPr>
              </a:p>
            </p:txBody>
          </p:sp>
        </p:grpSp>
        <p:cxnSp>
          <p:nvCxnSpPr>
            <p:cNvPr id="25" name="AutoShape 85"/>
            <p:cNvCxnSpPr>
              <a:cxnSpLocks noChangeShapeType="1"/>
            </p:cNvCxnSpPr>
            <p:nvPr/>
          </p:nvCxnSpPr>
          <p:spPr bwMode="auto">
            <a:xfrm>
              <a:off x="4788923" y="5106928"/>
              <a:ext cx="398470" cy="3176"/>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xmlns="">
                  <a:noFill/>
                </a14:hiddenFill>
              </a:ext>
            </a:extLst>
          </p:spPr>
        </p:cxnSp>
        <p:sp>
          <p:nvSpPr>
            <p:cNvPr id="26" name="Rectangle 93"/>
            <p:cNvSpPr>
              <a:spLocks noChangeArrowheads="1"/>
            </p:cNvSpPr>
            <p:nvPr/>
          </p:nvSpPr>
          <p:spPr bwMode="auto">
            <a:xfrm>
              <a:off x="1885694" y="4515939"/>
              <a:ext cx="1693958" cy="356187"/>
            </a:xfrm>
            <a:prstGeom prst="rect">
              <a:avLst/>
            </a:prstGeom>
            <a:solidFill>
              <a:srgbClr val="83D1F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91448" rIns="0" bIns="91448"/>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dirty="0">
                  <a:solidFill>
                    <a:schemeClr val="tx2"/>
                  </a:solidFill>
                  <a:ea typeface="MS PGothic" panose="020B0600070205080204" pitchFamily="34" charset="-128"/>
                </a:rPr>
                <a:t>Slower iterations</a:t>
              </a:r>
            </a:p>
          </p:txBody>
        </p:sp>
        <p:sp>
          <p:nvSpPr>
            <p:cNvPr id="27" name="AutoShape 11"/>
            <p:cNvSpPr>
              <a:spLocks noChangeArrowheads="1"/>
            </p:cNvSpPr>
            <p:nvPr/>
          </p:nvSpPr>
          <p:spPr bwMode="auto">
            <a:xfrm>
              <a:off x="5217556" y="4798870"/>
              <a:ext cx="939816" cy="592297"/>
            </a:xfrm>
            <a:prstGeom prst="roundRect">
              <a:avLst>
                <a:gd name="adj" fmla="val 0"/>
              </a:avLst>
            </a:pr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91448" rIns="0" bIns="91448" anchor="ct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900" b="1">
                  <a:solidFill>
                    <a:srgbClr val="000000"/>
                  </a:solidFill>
                  <a:ea typeface="MS PGothic" panose="020B0600070205080204" pitchFamily="34" charset="-128"/>
                </a:rPr>
                <a:t>Production</a:t>
              </a:r>
            </a:p>
          </p:txBody>
        </p:sp>
        <p:pic>
          <p:nvPicPr>
            <p:cNvPr id="28" name="Picture 5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107" y="2192935"/>
              <a:ext cx="392616" cy="437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107" y="3765561"/>
              <a:ext cx="392616" cy="392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TextBox 59"/>
            <p:cNvSpPr txBox="1">
              <a:spLocks noChangeArrowheads="1"/>
            </p:cNvSpPr>
            <p:nvPr/>
          </p:nvSpPr>
          <p:spPr bwMode="auto">
            <a:xfrm>
              <a:off x="647096" y="2194001"/>
              <a:ext cx="1366003" cy="573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dirty="0">
                  <a:solidFill>
                    <a:srgbClr val="003F69"/>
                  </a:solidFill>
                </a:rPr>
                <a:t>Systems of Interaction</a:t>
              </a:r>
            </a:p>
          </p:txBody>
        </p:sp>
        <p:sp>
          <p:nvSpPr>
            <p:cNvPr id="31" name="TextBox 60"/>
            <p:cNvSpPr txBox="1">
              <a:spLocks noChangeArrowheads="1"/>
            </p:cNvSpPr>
            <p:nvPr/>
          </p:nvSpPr>
          <p:spPr bwMode="auto">
            <a:xfrm>
              <a:off x="789590" y="3731498"/>
              <a:ext cx="1366003" cy="573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a:solidFill>
                    <a:srgbClr val="83D1F5"/>
                  </a:solidFill>
                </a:rPr>
                <a:t>Systems of Record</a:t>
              </a:r>
            </a:p>
          </p:txBody>
        </p:sp>
        <p:sp>
          <p:nvSpPr>
            <p:cNvPr id="32" name="TextBox 31"/>
            <p:cNvSpPr txBox="1">
              <a:spLocks noChangeArrowheads="1"/>
            </p:cNvSpPr>
            <p:nvPr/>
          </p:nvSpPr>
          <p:spPr bwMode="auto">
            <a:xfrm>
              <a:off x="3276729" y="2304153"/>
              <a:ext cx="1250589" cy="535129"/>
            </a:xfrm>
            <a:prstGeom prst="rect">
              <a:avLst/>
            </a:prstGeom>
            <a:noFill/>
            <a:ln>
              <a:noFill/>
            </a:ln>
            <a:extLst/>
          </p:spPr>
          <p:txBody>
            <a:bodyPr wrap="square"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990600" indent="-381000" defTabSz="1219200">
                <a:defRPr>
                  <a:solidFill>
                    <a:schemeClr val="tx1"/>
                  </a:solidFill>
                  <a:latin typeface="Arial" panose="020B0604020202020204" pitchFamily="34" charset="0"/>
                  <a:cs typeface="Arial" panose="020B0604020202020204" pitchFamily="34" charset="0"/>
                </a:defRPr>
              </a:lvl2pPr>
              <a:lvl3pPr marL="1524000" indent="-304800" defTabSz="1219200">
                <a:defRPr>
                  <a:solidFill>
                    <a:schemeClr val="tx1"/>
                  </a:solidFill>
                  <a:latin typeface="Arial" panose="020B0604020202020204" pitchFamily="34" charset="0"/>
                  <a:cs typeface="Arial" panose="020B0604020202020204" pitchFamily="34" charset="0"/>
                </a:defRPr>
              </a:lvl3pPr>
              <a:lvl4pPr marL="2133600" indent="-304800" defTabSz="1219200">
                <a:defRPr>
                  <a:solidFill>
                    <a:schemeClr val="tx1"/>
                  </a:solidFill>
                  <a:latin typeface="Arial" panose="020B0604020202020204" pitchFamily="34" charset="0"/>
                  <a:cs typeface="Arial" panose="020B0604020202020204" pitchFamily="34" charset="0"/>
                </a:defRPr>
              </a:lvl4pPr>
              <a:lvl5pPr marL="2743200" indent="-304800" defTabSz="1219200">
                <a:defRPr>
                  <a:solidFill>
                    <a:schemeClr val="tx1"/>
                  </a:solidFill>
                  <a:latin typeface="Arial" panose="020B0604020202020204" pitchFamily="34" charset="0"/>
                  <a:cs typeface="Arial" panose="020B0604020202020204" pitchFamily="34" charset="0"/>
                </a:defRPr>
              </a:lvl5pPr>
              <a:lvl6pPr marL="32004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6576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1148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572000" indent="-3048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n-US" altLang="en-US" sz="800" b="1" dirty="0">
                  <a:solidFill>
                    <a:srgbClr val="003F69"/>
                  </a:solidFill>
                  <a:latin typeface="Arial Narrow" panose="020B0606020202030204" pitchFamily="34" charset="0"/>
                </a:rPr>
                <a:t>Digital</a:t>
              </a:r>
              <a:r>
                <a:rPr lang="en-US" altLang="en-US" sz="700" b="1" dirty="0">
                  <a:solidFill>
                    <a:srgbClr val="003F69"/>
                  </a:solidFill>
                  <a:latin typeface="Arial Narrow" panose="020B0606020202030204" pitchFamily="34" charset="0"/>
                </a:rPr>
                <a:t> </a:t>
              </a:r>
              <a:r>
                <a:rPr lang="en-US" altLang="en-US" sz="800" b="1" dirty="0">
                  <a:solidFill>
                    <a:srgbClr val="003F69"/>
                  </a:solidFill>
                  <a:latin typeface="Arial Narrow" panose="020B0606020202030204" pitchFamily="34" charset="0"/>
                </a:rPr>
                <a:t>Applications</a:t>
              </a:r>
            </a:p>
          </p:txBody>
        </p:sp>
        <p:sp>
          <p:nvSpPr>
            <p:cNvPr id="33" name="TextBox 62"/>
            <p:cNvSpPr txBox="1">
              <a:spLocks noChangeArrowheads="1"/>
            </p:cNvSpPr>
            <p:nvPr/>
          </p:nvSpPr>
          <p:spPr bwMode="auto">
            <a:xfrm>
              <a:off x="2108626" y="3735349"/>
              <a:ext cx="1115819" cy="535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82896" tIns="91448" rIns="182896" bIns="91448">
              <a:spAutoFit/>
            </a:bodyPr>
            <a:lstStyle>
              <a:lvl1pPr defTabSz="1219200">
                <a:defRPr>
                  <a:solidFill>
                    <a:schemeClr val="tx1"/>
                  </a:solidFill>
                  <a:latin typeface="Arial" panose="020B0604020202020204" pitchFamily="34" charset="0"/>
                  <a:cs typeface="Arial" panose="020B0604020202020204" pitchFamily="34" charset="0"/>
                </a:defRPr>
              </a:lvl1pPr>
              <a:lvl2pPr marL="742950" indent="-285750" defTabSz="1219200">
                <a:defRPr>
                  <a:solidFill>
                    <a:schemeClr val="tx1"/>
                  </a:solidFill>
                  <a:latin typeface="Arial" panose="020B0604020202020204" pitchFamily="34" charset="0"/>
                  <a:cs typeface="Arial" panose="020B0604020202020204" pitchFamily="34" charset="0"/>
                </a:defRPr>
              </a:lvl2pPr>
              <a:lvl3pPr marL="1143000" indent="-228600" defTabSz="1219200">
                <a:defRPr>
                  <a:solidFill>
                    <a:schemeClr val="tx1"/>
                  </a:solidFill>
                  <a:latin typeface="Arial" panose="020B0604020202020204" pitchFamily="34" charset="0"/>
                  <a:cs typeface="Arial" panose="020B0604020202020204" pitchFamily="34" charset="0"/>
                </a:defRPr>
              </a:lvl3pPr>
              <a:lvl4pPr marL="1600200" indent="-228600" defTabSz="1219200">
                <a:defRPr>
                  <a:solidFill>
                    <a:schemeClr val="tx1"/>
                  </a:solidFill>
                  <a:latin typeface="Arial" panose="020B0604020202020204" pitchFamily="34" charset="0"/>
                  <a:cs typeface="Arial" panose="020B0604020202020204" pitchFamily="34" charset="0"/>
                </a:defRPr>
              </a:lvl4pPr>
              <a:lvl5pPr marL="2057400" indent="-228600" defTabSz="1219200">
                <a:defRPr>
                  <a:solidFill>
                    <a:schemeClr val="tx1"/>
                  </a:solidFill>
                  <a:latin typeface="Arial" panose="020B0604020202020204" pitchFamily="34" charset="0"/>
                  <a:cs typeface="Arial" panose="020B0604020202020204" pitchFamily="34" charset="0"/>
                </a:defRPr>
              </a:lvl5pPr>
              <a:lvl6pPr marL="25146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9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b="1" dirty="0">
                  <a:solidFill>
                    <a:srgbClr val="83D1F5"/>
                  </a:solidFill>
                  <a:latin typeface="Arial Narrow" panose="020B0606020202030204" pitchFamily="34" charset="0"/>
                </a:rPr>
                <a:t>Enterprise Applications</a:t>
              </a:r>
            </a:p>
          </p:txBody>
        </p:sp>
      </p:grpSp>
      <p:sp>
        <p:nvSpPr>
          <p:cNvPr id="52" name="Text Placeholder 5"/>
          <p:cNvSpPr txBox="1">
            <a:spLocks/>
          </p:cNvSpPr>
          <p:nvPr/>
        </p:nvSpPr>
        <p:spPr>
          <a:xfrm>
            <a:off x="116417" y="29515"/>
            <a:ext cx="6033477" cy="30915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spcBef>
                <a:spcPts val="338"/>
              </a:spcBef>
              <a:buNone/>
              <a:defRPr/>
            </a:pPr>
            <a:r>
              <a:rPr lang="en-US" altLang="en-US" sz="1800" b="1" dirty="0" smtClean="0">
                <a:solidFill>
                  <a:schemeClr val="accent1"/>
                </a:solidFill>
              </a:rPr>
              <a:t>Enterprises need instrumented, automated coordination for two-speed IT</a:t>
            </a:r>
            <a:endParaRPr lang="en-US" altLang="en-US" sz="1800" b="1" dirty="0">
              <a:solidFill>
                <a:schemeClr val="accent1"/>
              </a:solidFill>
            </a:endParaRPr>
          </a:p>
        </p:txBody>
      </p:sp>
      <p:sp>
        <p:nvSpPr>
          <p:cNvPr id="53" name="Shape 168"/>
          <p:cNvSpPr/>
          <p:nvPr/>
        </p:nvSpPr>
        <p:spPr>
          <a:xfrm>
            <a:off x="6149895" y="0"/>
            <a:ext cx="2994104" cy="5143501"/>
          </a:xfrm>
          <a:prstGeom prst="rect">
            <a:avLst/>
          </a:prstGeom>
          <a:solidFill>
            <a:srgbClr val="062451">
              <a:alpha val="80000"/>
            </a:srgbClr>
          </a:solidFill>
          <a:ln w="12700">
            <a:miter lim="400000"/>
            <a:tailEnd type="triangle"/>
          </a:ln>
        </p:spPr>
        <p:txBody>
          <a:bodyPr lIns="60959" tIns="60959" rIns="60959" bIns="60959" anchor="ctr"/>
          <a:lstStyle/>
          <a:p>
            <a:pPr defTabSz="457200"/>
            <a:endParaRPr lang="en-US" sz="4400" b="1" dirty="0" smtClean="0">
              <a:solidFill>
                <a:srgbClr val="FFFFFF"/>
              </a:solidFill>
              <a:latin typeface="Helvetica"/>
              <a:cs typeface="Helvetica"/>
              <a:sym typeface="Helvetica"/>
            </a:endParaRPr>
          </a:p>
          <a:p>
            <a:pPr defTabSz="457200"/>
            <a:endParaRPr lang="en-US" sz="4400" b="1" dirty="0">
              <a:solidFill>
                <a:srgbClr val="FFFFFF"/>
              </a:solidFill>
              <a:latin typeface="Helvetica"/>
              <a:cs typeface="Helvetica"/>
              <a:sym typeface="Helvetica"/>
            </a:endParaRPr>
          </a:p>
          <a:p>
            <a:pPr defTabSz="457200"/>
            <a:endParaRPr lang="en-US" sz="4400" b="1" dirty="0" smtClean="0">
              <a:solidFill>
                <a:srgbClr val="FFFFFF"/>
              </a:solidFill>
              <a:latin typeface="Helvetica"/>
              <a:cs typeface="Helvetica"/>
              <a:sym typeface="Helvetica"/>
            </a:endParaRPr>
          </a:p>
          <a:p>
            <a:pPr defTabSz="457200"/>
            <a:endParaRPr lang="en-US" sz="4400" b="1" dirty="0">
              <a:solidFill>
                <a:srgbClr val="FFFFFF"/>
              </a:solidFill>
              <a:latin typeface="Helvetica"/>
              <a:cs typeface="Helvetica"/>
              <a:sym typeface="Helvetica"/>
            </a:endParaRPr>
          </a:p>
          <a:p>
            <a:pPr defTabSz="457200"/>
            <a:endParaRPr lang="en-US" sz="4400" b="1" dirty="0" smtClean="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endParaRPr lang="en-US" b="1" dirty="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endParaRPr lang="en-US" b="1" dirty="0">
              <a:solidFill>
                <a:srgbClr val="FFFFFF"/>
              </a:solidFill>
              <a:latin typeface="Helvetica"/>
              <a:cs typeface="Helvetica"/>
              <a:sym typeface="Helvetica"/>
            </a:endParaRPr>
          </a:p>
          <a:p>
            <a:pPr algn="r" defTabSz="457200"/>
            <a:endParaRPr lang="en-US" b="1" dirty="0" smtClean="0">
              <a:solidFill>
                <a:srgbClr val="FFFFFF"/>
              </a:solidFill>
              <a:latin typeface="Helvetica"/>
              <a:cs typeface="Helvetica"/>
              <a:sym typeface="Helvetica"/>
            </a:endParaRPr>
          </a:p>
          <a:p>
            <a:pPr algn="r" defTabSz="457200"/>
            <a:r>
              <a:rPr lang="en-US" b="1" dirty="0" smtClean="0">
                <a:solidFill>
                  <a:srgbClr val="FFFFFF"/>
                </a:solidFill>
                <a:latin typeface="Helvetica"/>
                <a:cs typeface="Helvetica"/>
                <a:sym typeface="Helvetica"/>
              </a:rPr>
              <a:t>Bluemix </a:t>
            </a:r>
            <a:r>
              <a:rPr lang="en-US" b="1" dirty="0" smtClean="0">
                <a:solidFill>
                  <a:srgbClr val="3ABB9F"/>
                </a:solidFill>
                <a:latin typeface="Helvetica"/>
                <a:cs typeface="Helvetica"/>
                <a:sym typeface="Helvetica"/>
              </a:rPr>
              <a:t>enables</a:t>
            </a:r>
            <a:endParaRPr lang="en-US" b="1" dirty="0">
              <a:solidFill>
                <a:srgbClr val="3ABB9F"/>
              </a:solidFill>
              <a:latin typeface="Helvetica"/>
              <a:cs typeface="Helvetica"/>
              <a:sym typeface="Helvetica"/>
            </a:endParaRPr>
          </a:p>
          <a:p>
            <a:pPr lvl="0" defTabSz="457200"/>
            <a:endParaRPr lang="en-US" sz="4400" b="1" dirty="0">
              <a:solidFill>
                <a:srgbClr val="3ABB9F"/>
              </a:solidFill>
              <a:latin typeface="Helvetica"/>
              <a:cs typeface="Helvetica"/>
              <a:sym typeface="Helvetica"/>
            </a:endParaRPr>
          </a:p>
        </p:txBody>
      </p:sp>
      <p:sp>
        <p:nvSpPr>
          <p:cNvPr id="55" name="TextBox 187"/>
          <p:cNvSpPr txBox="1">
            <a:spLocks noChangeArrowheads="1"/>
          </p:cNvSpPr>
          <p:nvPr/>
        </p:nvSpPr>
        <p:spPr bwMode="auto">
          <a:xfrm>
            <a:off x="6460458" y="666191"/>
            <a:ext cx="2404582" cy="3012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28801" rIns="57601" bIns="28801">
            <a:spAutoFit/>
          </a:bodyPr>
          <a:lstStyle>
            <a:lvl1pPr defTabSz="639763">
              <a:defRPr>
                <a:solidFill>
                  <a:schemeClr val="tx1"/>
                </a:solidFill>
                <a:latin typeface="Arial" panose="020B0604020202020204" pitchFamily="34" charset="0"/>
                <a:cs typeface="Arial" panose="020B0604020202020204" pitchFamily="34" charset="0"/>
              </a:defRPr>
            </a:lvl1pPr>
            <a:lvl2pPr marL="742950" indent="-285750" defTabSz="639763">
              <a:defRPr>
                <a:solidFill>
                  <a:schemeClr val="tx1"/>
                </a:solidFill>
                <a:latin typeface="Arial" panose="020B0604020202020204" pitchFamily="34" charset="0"/>
                <a:cs typeface="Arial" panose="020B0604020202020204" pitchFamily="34" charset="0"/>
              </a:defRPr>
            </a:lvl2pPr>
            <a:lvl3pPr marL="1143000" indent="-228600" defTabSz="639763">
              <a:defRPr>
                <a:solidFill>
                  <a:schemeClr val="tx1"/>
                </a:solidFill>
                <a:latin typeface="Arial" panose="020B0604020202020204" pitchFamily="34" charset="0"/>
                <a:cs typeface="Arial" panose="020B0604020202020204" pitchFamily="34" charset="0"/>
              </a:defRPr>
            </a:lvl3pPr>
            <a:lvl4pPr marL="1600200" indent="-228600" defTabSz="639763">
              <a:defRPr>
                <a:solidFill>
                  <a:schemeClr val="tx1"/>
                </a:solidFill>
                <a:latin typeface="Arial" panose="020B0604020202020204" pitchFamily="34" charset="0"/>
                <a:cs typeface="Arial" panose="020B0604020202020204" pitchFamily="34" charset="0"/>
              </a:defRPr>
            </a:lvl4pPr>
            <a:lvl5pPr marL="2057400" indent="-228600" defTabSz="639763">
              <a:defRPr>
                <a:solidFill>
                  <a:schemeClr val="tx1"/>
                </a:solidFill>
                <a:latin typeface="Arial" panose="020B0604020202020204" pitchFamily="34" charset="0"/>
                <a:cs typeface="Arial" panose="020B0604020202020204" pitchFamily="34" charset="0"/>
              </a:defRPr>
            </a:lvl5pPr>
            <a:lvl6pPr marL="25146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3976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i="1" dirty="0" smtClean="0">
                <a:solidFill>
                  <a:schemeClr val="bg1"/>
                </a:solidFill>
              </a:rPr>
              <a:t>Enterprises need to find a balance between IT &amp; Innovation. </a:t>
            </a:r>
          </a:p>
          <a:p>
            <a:pPr algn="ctr"/>
            <a:endParaRPr lang="en-US" altLang="en-US" sz="1600" b="1" i="1" dirty="0">
              <a:solidFill>
                <a:schemeClr val="bg1"/>
              </a:solidFill>
            </a:endParaRPr>
          </a:p>
          <a:p>
            <a:pPr algn="ctr"/>
            <a:r>
              <a:rPr lang="en-US" altLang="en-US" sz="1600" b="1" i="1" dirty="0" smtClean="0">
                <a:solidFill>
                  <a:schemeClr val="bg1"/>
                </a:solidFill>
              </a:rPr>
              <a:t>Hybrid is a great opportunity to develop new business via digital channels.</a:t>
            </a:r>
          </a:p>
          <a:p>
            <a:pPr algn="ctr"/>
            <a:endParaRPr lang="en-US" altLang="en-US" sz="1600" b="1" i="1" dirty="0">
              <a:solidFill>
                <a:schemeClr val="bg1"/>
              </a:solidFill>
            </a:endParaRPr>
          </a:p>
          <a:p>
            <a:pPr algn="ctr"/>
            <a:r>
              <a:rPr lang="en-US" altLang="en-US" sz="1600" b="1" i="1" dirty="0" smtClean="0">
                <a:solidFill>
                  <a:schemeClr val="bg1"/>
                </a:solidFill>
              </a:rPr>
              <a:t>Disruption can occur when enterprises are slow to adapt</a:t>
            </a:r>
            <a:endParaRPr lang="en-US" altLang="en-US" sz="1600" b="1" i="1" dirty="0">
              <a:solidFill>
                <a:schemeClr val="bg1"/>
              </a:solidFill>
            </a:endParaRPr>
          </a:p>
        </p:txBody>
      </p:sp>
      <p:sp>
        <p:nvSpPr>
          <p:cNvPr id="56" name="Shape 296"/>
          <p:cNvSpPr/>
          <p:nvPr/>
        </p:nvSpPr>
        <p:spPr>
          <a:xfrm>
            <a:off x="0" y="4273057"/>
            <a:ext cx="6149895" cy="918940"/>
          </a:xfrm>
          <a:prstGeom prst="rect">
            <a:avLst/>
          </a:prstGeom>
          <a:solidFill>
            <a:srgbClr val="5592DA">
              <a:alpha val="9396"/>
            </a:srgbClr>
          </a:solidFill>
          <a:ln w="12700">
            <a:miter lim="400000"/>
          </a:ln>
        </p:spPr>
        <p:txBody>
          <a:bodyPr lIns="0" tIns="0" rIns="0" bIns="0" anchor="ctr"/>
          <a:lstStyle/>
          <a:p>
            <a:pPr lvl="0"/>
            <a:endParaRPr sz="1400"/>
          </a:p>
        </p:txBody>
      </p:sp>
      <p:sp>
        <p:nvSpPr>
          <p:cNvPr id="57" name="Shape 308"/>
          <p:cNvSpPr/>
          <p:nvPr/>
        </p:nvSpPr>
        <p:spPr>
          <a:xfrm>
            <a:off x="3894992" y="4891400"/>
            <a:ext cx="1649089"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sz="1100" dirty="0">
                <a:latin typeface="Helvetica Neue Light"/>
                <a:ea typeface="Helvetica Neue Light"/>
                <a:cs typeface="Helvetica Neue Light"/>
                <a:sym typeface="Helvetica Neue Light"/>
              </a:rPr>
              <a:t>Security and </a:t>
            </a:r>
            <a:r>
              <a:rPr sz="1100" dirty="0" smtClean="0">
                <a:latin typeface="Helvetica Neue Light"/>
                <a:ea typeface="Helvetica Neue Light"/>
                <a:cs typeface="Helvetica Neue Light"/>
                <a:sym typeface="Helvetica Neue Light"/>
              </a:rPr>
              <a:t>Privacy</a:t>
            </a:r>
            <a:endParaRPr sz="1100" dirty="0">
              <a:latin typeface="Helvetica Neue Light"/>
              <a:ea typeface="Helvetica Neue Light"/>
              <a:cs typeface="Helvetica Neue Light"/>
              <a:sym typeface="Helvetica Neue Light"/>
            </a:endParaRPr>
          </a:p>
        </p:txBody>
      </p:sp>
      <p:sp>
        <p:nvSpPr>
          <p:cNvPr id="58" name="Shape 308"/>
          <p:cNvSpPr/>
          <p:nvPr/>
        </p:nvSpPr>
        <p:spPr>
          <a:xfrm>
            <a:off x="2269228" y="4868053"/>
            <a:ext cx="1554270"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LDAP Integration</a:t>
            </a:r>
            <a:endParaRPr sz="1100" dirty="0">
              <a:latin typeface="Helvetica Neue Light"/>
              <a:ea typeface="Helvetica Neue Light"/>
              <a:cs typeface="Helvetica Neue Light"/>
              <a:sym typeface="Helvetica Neue Light"/>
            </a:endParaRPr>
          </a:p>
        </p:txBody>
      </p:sp>
      <p:sp>
        <p:nvSpPr>
          <p:cNvPr id="59" name="Shape 308"/>
          <p:cNvSpPr/>
          <p:nvPr/>
        </p:nvSpPr>
        <p:spPr>
          <a:xfrm>
            <a:off x="4719537" y="4597412"/>
            <a:ext cx="1256063"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Regulations</a:t>
            </a:r>
            <a:endParaRPr sz="1100" dirty="0">
              <a:latin typeface="Helvetica Neue Light"/>
              <a:ea typeface="Helvetica Neue Light"/>
              <a:cs typeface="Helvetica Neue Light"/>
              <a:sym typeface="Helvetica Neue Light"/>
            </a:endParaRPr>
          </a:p>
        </p:txBody>
      </p:sp>
      <p:sp>
        <p:nvSpPr>
          <p:cNvPr id="60" name="Shape 308"/>
          <p:cNvSpPr/>
          <p:nvPr/>
        </p:nvSpPr>
        <p:spPr>
          <a:xfrm>
            <a:off x="2880516" y="4597412"/>
            <a:ext cx="1647946"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Corporate Policies</a:t>
            </a:r>
            <a:endParaRPr sz="1100" dirty="0">
              <a:latin typeface="Helvetica Neue Light"/>
              <a:ea typeface="Helvetica Neue Light"/>
              <a:cs typeface="Helvetica Neue Light"/>
              <a:sym typeface="Helvetica Neue Light"/>
            </a:endParaRPr>
          </a:p>
        </p:txBody>
      </p:sp>
      <p:sp>
        <p:nvSpPr>
          <p:cNvPr id="61" name="Shape 308"/>
          <p:cNvSpPr/>
          <p:nvPr/>
        </p:nvSpPr>
        <p:spPr>
          <a:xfrm>
            <a:off x="574935" y="4868053"/>
            <a:ext cx="1414443"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White Labelling</a:t>
            </a:r>
            <a:endParaRPr sz="1100" dirty="0">
              <a:latin typeface="Helvetica Neue Light"/>
              <a:ea typeface="Helvetica Neue Light"/>
              <a:cs typeface="Helvetica Neue Light"/>
              <a:sym typeface="Helvetica Neue Light"/>
            </a:endParaRPr>
          </a:p>
        </p:txBody>
      </p:sp>
      <p:sp>
        <p:nvSpPr>
          <p:cNvPr id="62" name="Shape 308"/>
          <p:cNvSpPr/>
          <p:nvPr/>
        </p:nvSpPr>
        <p:spPr>
          <a:xfrm>
            <a:off x="273862" y="4597412"/>
            <a:ext cx="2692668" cy="233664"/>
          </a:xfrm>
          <a:prstGeom prst="rect">
            <a:avLst/>
          </a:prstGeom>
          <a:ln w="12700">
            <a:miter lim="400000"/>
          </a:ln>
          <a:extLst>
            <a:ext uri="{C572A759-6A51-4108-AA02-DFA0A04FC94B}">
              <ma14:wrappingTextBoxFlag xmlns:ma14="http://schemas.microsoft.com/office/mac/drawingml/2011/main" val="1"/>
            </a:ext>
          </a:extLst>
        </p:spPr>
        <p:txBody>
          <a:bodyPr wrap="square" lIns="31882" tIns="31882" rIns="31882" bIns="31882" anchor="ctr">
            <a:spAutoFit/>
          </a:bodyPr>
          <a:lstStyle/>
          <a:p>
            <a:pPr marL="285750" indent="-285750" defTabSz="7972">
              <a:spcBef>
                <a:spcPts val="188"/>
              </a:spcBef>
              <a:buClr>
                <a:srgbClr val="5592DA"/>
              </a:buClr>
              <a:buSzPct val="75000"/>
              <a:buFont typeface="Wingdings" charset="2"/>
              <a:buChar char="²"/>
              <a:defRPr sz="1800"/>
            </a:pPr>
            <a:r>
              <a:rPr lang="ga-IE" sz="1100" dirty="0" smtClean="0">
                <a:latin typeface="Helvetica Neue Light"/>
                <a:ea typeface="Helvetica Neue Light"/>
                <a:cs typeface="Helvetica Neue Light"/>
                <a:sym typeface="Helvetica Neue Light"/>
              </a:rPr>
              <a:t>Application monitoring and loggin</a:t>
            </a:r>
            <a:endParaRPr sz="1100" dirty="0">
              <a:latin typeface="Helvetica Neue Light"/>
              <a:ea typeface="Helvetica Neue Light"/>
              <a:cs typeface="Helvetica Neue Light"/>
              <a:sym typeface="Helvetica Neue Light"/>
            </a:endParaRPr>
          </a:p>
        </p:txBody>
      </p:sp>
      <p:sp>
        <p:nvSpPr>
          <p:cNvPr id="63" name="Text Placeholder 5"/>
          <p:cNvSpPr txBox="1">
            <a:spLocks/>
          </p:cNvSpPr>
          <p:nvPr/>
        </p:nvSpPr>
        <p:spPr>
          <a:xfrm>
            <a:off x="-29647" y="4261617"/>
            <a:ext cx="5534111" cy="37706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338"/>
              </a:spcBef>
              <a:buNone/>
              <a:defRPr/>
            </a:pPr>
            <a:r>
              <a:rPr lang="en-US" altLang="en-US" sz="1600" u="sng" dirty="0" smtClean="0">
                <a:solidFill>
                  <a:schemeClr val="accent1"/>
                </a:solidFill>
              </a:rPr>
              <a:t>Enterprise have different requirements</a:t>
            </a:r>
            <a:endParaRPr lang="en-US" altLang="en-US" sz="1600" u="sng" dirty="0">
              <a:solidFill>
                <a:schemeClr val="accent1"/>
              </a:solidFill>
            </a:endParaRPr>
          </a:p>
        </p:txBody>
      </p:sp>
      <p:sp>
        <p:nvSpPr>
          <p:cNvPr id="64" name="TextBox 63"/>
          <p:cNvSpPr txBox="1"/>
          <p:nvPr/>
        </p:nvSpPr>
        <p:spPr>
          <a:xfrm>
            <a:off x="1" y="536521"/>
            <a:ext cx="6128724" cy="261610"/>
          </a:xfrm>
          <a:prstGeom prst="rect">
            <a:avLst/>
          </a:prstGeom>
          <a:noFill/>
        </p:spPr>
        <p:txBody>
          <a:bodyPr wrap="square" rtlCol="0">
            <a:spAutoFit/>
          </a:bodyPr>
          <a:lstStyle/>
          <a:p>
            <a:pPr algn="ctr"/>
            <a:r>
              <a:rPr lang="en-US" sz="1100" dirty="0" smtClean="0">
                <a:solidFill>
                  <a:srgbClr val="3ABB9F"/>
                </a:solidFill>
              </a:rPr>
              <a:t>Possess a unique capability by leveraging existing systems </a:t>
            </a:r>
            <a:endParaRPr lang="en-US" sz="1100" dirty="0">
              <a:solidFill>
                <a:srgbClr val="3ABB9F"/>
              </a:solidFill>
            </a:endParaRPr>
          </a:p>
        </p:txBody>
      </p:sp>
    </p:spTree>
    <p:extLst>
      <p:ext uri="{BB962C8B-B14F-4D97-AF65-F5344CB8AC3E}">
        <p14:creationId xmlns:p14="http://schemas.microsoft.com/office/powerpoint/2010/main" val="2276176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linds(horizontal)">
                                      <p:cBhvr>
                                        <p:cTn id="16" dur="500"/>
                                        <p:tgtEl>
                                          <p:spTgt spid="5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linds(horizontal)">
                                      <p:cBhvr>
                                        <p:cTn id="19" dur="500"/>
                                        <p:tgtEl>
                                          <p:spTgt spid="6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linds(horizontal)">
                                      <p:cBhvr>
                                        <p:cTn id="22" dur="500"/>
                                        <p:tgtEl>
                                          <p:spTgt spid="6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blinds(horizontal)">
                                      <p:cBhvr>
                                        <p:cTn id="25" dur="500"/>
                                        <p:tgtEl>
                                          <p:spTgt spid="6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blinds(horizontal)">
                                      <p:cBhvr>
                                        <p:cTn id="28" dur="500"/>
                                        <p:tgtEl>
                                          <p:spTgt spid="6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linds(horizontal)">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up)">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animBg="1"/>
      <p:bldP spid="57" grpId="0" animBg="1"/>
      <p:bldP spid="58" grpId="0" animBg="1"/>
      <p:bldP spid="59" grpId="0" animBg="1"/>
      <p:bldP spid="60" grpId="0" animBg="1"/>
      <p:bldP spid="61" grpId="0" animBg="1"/>
      <p:bldP spid="62" grpId="0" animBg="1"/>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p:nvPr/>
        </p:nvSpPr>
        <p:spPr>
          <a:xfrm>
            <a:off x="-28982" y="4304122"/>
            <a:ext cx="9144000" cy="628754"/>
          </a:xfrm>
          <a:prstGeom prst="rect">
            <a:avLst/>
          </a:prstGeom>
          <a:solidFill>
            <a:srgbClr val="5596E6"/>
          </a:solidFill>
          <a:ln w="12700">
            <a:solidFill>
              <a:srgbClr val="91A1AA">
                <a:alpha val="2443"/>
              </a:srgbClr>
            </a:solidFill>
            <a:miter lim="400000"/>
          </a:ln>
        </p:spPr>
        <p:txBody>
          <a:bodyPr lIns="0" tIns="0" rIns="0" bIns="0" anchor="ctr"/>
          <a:lstStyle/>
          <a:p>
            <a:pPr lvl="0" algn="r">
              <a:defRPr>
                <a:latin typeface="Helvetica Light"/>
                <a:ea typeface="Helvetica Light"/>
                <a:cs typeface="Helvetica Light"/>
                <a:sym typeface="Helvetica Light"/>
              </a:defRPr>
            </a:pPr>
            <a:endParaRPr/>
          </a:p>
        </p:txBody>
      </p:sp>
      <p:sp>
        <p:nvSpPr>
          <p:cNvPr id="567" name="Shape 567"/>
          <p:cNvSpPr/>
          <p:nvPr/>
        </p:nvSpPr>
        <p:spPr>
          <a:xfrm>
            <a:off x="-4559" y="3361606"/>
            <a:ext cx="9144001" cy="594464"/>
          </a:xfrm>
          <a:prstGeom prst="rect">
            <a:avLst/>
          </a:prstGeom>
          <a:solidFill>
            <a:srgbClr val="5596E6"/>
          </a:solidFill>
          <a:ln w="12700">
            <a:solidFill>
              <a:srgbClr val="91A1AA">
                <a:alpha val="2443"/>
              </a:srgbClr>
            </a:solidFill>
            <a:miter lim="400000"/>
          </a:ln>
        </p:spPr>
        <p:txBody>
          <a:bodyPr lIns="0" tIns="0" rIns="0" bIns="0" anchor="ctr"/>
          <a:lstStyle/>
          <a:p>
            <a:pPr lvl="0" algn="r">
              <a:defRPr>
                <a:latin typeface="Helvetica Light"/>
                <a:ea typeface="Helvetica Light"/>
                <a:cs typeface="Helvetica Light"/>
                <a:sym typeface="Helvetica Light"/>
              </a:defRPr>
            </a:pPr>
            <a:endParaRPr/>
          </a:p>
        </p:txBody>
      </p:sp>
      <p:sp>
        <p:nvSpPr>
          <p:cNvPr id="568" name="Shape 568"/>
          <p:cNvSpPr/>
          <p:nvPr/>
        </p:nvSpPr>
        <p:spPr>
          <a:xfrm>
            <a:off x="1" y="2366984"/>
            <a:ext cx="9144000" cy="685538"/>
          </a:xfrm>
          <a:prstGeom prst="rect">
            <a:avLst/>
          </a:prstGeom>
          <a:solidFill>
            <a:srgbClr val="5596E6"/>
          </a:solidFill>
          <a:ln w="12700">
            <a:solidFill>
              <a:srgbClr val="91A1AA">
                <a:alpha val="2443"/>
              </a:srgbClr>
            </a:solidFill>
            <a:miter lim="400000"/>
          </a:ln>
        </p:spPr>
        <p:txBody>
          <a:bodyPr lIns="0" tIns="0" rIns="0" bIns="0" anchor="ctr"/>
          <a:lstStyle/>
          <a:p>
            <a:pPr indent="143480" algn="r">
              <a:defRPr>
                <a:latin typeface="Helvetica Light"/>
                <a:ea typeface="Helvetica Light"/>
                <a:cs typeface="Helvetica Light"/>
                <a:sym typeface="Helvetica Light"/>
              </a:defRPr>
            </a:pPr>
            <a:endParaRPr/>
          </a:p>
        </p:txBody>
      </p:sp>
      <p:grpSp>
        <p:nvGrpSpPr>
          <p:cNvPr id="571" name="Group 571"/>
          <p:cNvGrpSpPr/>
          <p:nvPr/>
        </p:nvGrpSpPr>
        <p:grpSpPr>
          <a:xfrm>
            <a:off x="321111" y="2532128"/>
            <a:ext cx="460186" cy="345102"/>
            <a:chOff x="-10" y="-10"/>
            <a:chExt cx="654486" cy="654413"/>
          </a:xfrm>
        </p:grpSpPr>
        <p:sp>
          <p:nvSpPr>
            <p:cNvPr id="569" name="Shape 569"/>
            <p:cNvSpPr/>
            <p:nvPr/>
          </p:nvSpPr>
          <p:spPr>
            <a:xfrm>
              <a:off x="-10" y="-10"/>
              <a:ext cx="654486" cy="654413"/>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0" name="Shape 570"/>
            <p:cNvSpPr/>
            <p:nvPr/>
          </p:nvSpPr>
          <p:spPr>
            <a:xfrm>
              <a:off x="204370" y="20804"/>
              <a:ext cx="194123" cy="61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1</a:t>
              </a:r>
            </a:p>
          </p:txBody>
        </p:sp>
      </p:grpSp>
      <p:grpSp>
        <p:nvGrpSpPr>
          <p:cNvPr id="574" name="Group 574"/>
          <p:cNvGrpSpPr/>
          <p:nvPr/>
        </p:nvGrpSpPr>
        <p:grpSpPr>
          <a:xfrm>
            <a:off x="340977" y="3487356"/>
            <a:ext cx="460186" cy="345102"/>
            <a:chOff x="-10" y="-10"/>
            <a:chExt cx="654486" cy="654414"/>
          </a:xfrm>
        </p:grpSpPr>
        <p:sp>
          <p:nvSpPr>
            <p:cNvPr id="572" name="Shape 572"/>
            <p:cNvSpPr/>
            <p:nvPr/>
          </p:nvSpPr>
          <p:spPr>
            <a:xfrm>
              <a:off x="-10" y="-10"/>
              <a:ext cx="654486" cy="6544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3" name="Shape 573"/>
            <p:cNvSpPr/>
            <p:nvPr/>
          </p:nvSpPr>
          <p:spPr>
            <a:xfrm>
              <a:off x="204370" y="12763"/>
              <a:ext cx="194123" cy="612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2</a:t>
              </a:r>
            </a:p>
          </p:txBody>
        </p:sp>
      </p:grpSp>
      <p:grpSp>
        <p:nvGrpSpPr>
          <p:cNvPr id="577" name="Group 577"/>
          <p:cNvGrpSpPr/>
          <p:nvPr/>
        </p:nvGrpSpPr>
        <p:grpSpPr>
          <a:xfrm>
            <a:off x="340983" y="4373170"/>
            <a:ext cx="460163" cy="345153"/>
            <a:chOff x="-10" y="-10"/>
            <a:chExt cx="654452" cy="654510"/>
          </a:xfrm>
        </p:grpSpPr>
        <p:sp>
          <p:nvSpPr>
            <p:cNvPr id="575" name="Shape 575"/>
            <p:cNvSpPr/>
            <p:nvPr/>
          </p:nvSpPr>
          <p:spPr>
            <a:xfrm>
              <a:off x="-10" y="-10"/>
              <a:ext cx="654452" cy="654510"/>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365C0"/>
              </a:solidFill>
              <a:prstDash val="solid"/>
              <a:bevel/>
            </a:ln>
            <a:effectLst/>
          </p:spPr>
          <p:txBody>
            <a:bodyPr wrap="square" lIns="0" tIns="0" rIns="0" bIns="0" numCol="1" anchor="ctr">
              <a:noAutofit/>
            </a:bodyPr>
            <a:lstStyle/>
            <a:p>
              <a:pPr lvl="0">
                <a:defRPr>
                  <a:latin typeface="Helvetica Light"/>
                  <a:ea typeface="Helvetica Light"/>
                  <a:cs typeface="Helvetica Light"/>
                  <a:sym typeface="Helvetica Light"/>
                </a:defRPr>
              </a:pPr>
              <a:endParaRPr/>
            </a:p>
          </p:txBody>
        </p:sp>
        <p:sp>
          <p:nvSpPr>
            <p:cNvPr id="576" name="Shape 576"/>
            <p:cNvSpPr/>
            <p:nvPr/>
          </p:nvSpPr>
          <p:spPr>
            <a:xfrm>
              <a:off x="204371" y="16315"/>
              <a:ext cx="194123" cy="61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defRPr sz="3300" b="1">
                  <a:solidFill>
                    <a:srgbClr val="4178BF"/>
                  </a:solidFill>
                  <a:latin typeface="+mj-lt"/>
                  <a:ea typeface="+mj-ea"/>
                  <a:cs typeface="+mj-cs"/>
                  <a:sym typeface="Helvetica Neue"/>
                </a:defRPr>
              </a:lvl1pPr>
            </a:lstStyle>
            <a:p>
              <a:pPr lvl="0">
                <a:defRPr sz="1800" b="0">
                  <a:solidFill>
                    <a:srgbClr val="000000"/>
                  </a:solidFill>
                </a:defRPr>
              </a:pPr>
              <a:r>
                <a:rPr sz="2100" dirty="0">
                  <a:solidFill>
                    <a:srgbClr val="3ABB9F"/>
                  </a:solidFill>
                </a:rPr>
                <a:t>3</a:t>
              </a:r>
            </a:p>
          </p:txBody>
        </p:sp>
      </p:grpSp>
      <p:pic>
        <p:nvPicPr>
          <p:cNvPr id="582" name="image16.png"/>
          <p:cNvPicPr/>
          <p:nvPr/>
        </p:nvPicPr>
        <p:blipFill>
          <a:blip r:embed="rId3">
            <a:alphaModFix amt="9809"/>
            <a:extLst/>
          </a:blip>
          <a:srcRect r="37308" b="65186"/>
          <a:stretch>
            <a:fillRect/>
          </a:stretch>
        </p:blipFill>
        <p:spPr>
          <a:xfrm>
            <a:off x="10404107" y="909589"/>
            <a:ext cx="299678" cy="110551"/>
          </a:xfrm>
          <a:prstGeom prst="rect">
            <a:avLst/>
          </a:prstGeom>
          <a:ln w="12700">
            <a:miter lim="400000"/>
          </a:ln>
        </p:spPr>
      </p:pic>
      <p:pic>
        <p:nvPicPr>
          <p:cNvPr id="586" name="image17.png"/>
          <p:cNvPicPr/>
          <p:nvPr/>
        </p:nvPicPr>
        <p:blipFill>
          <a:blip r:embed="rId4">
            <a:extLst/>
          </a:blip>
          <a:srcRect t="38" b="36"/>
          <a:stretch>
            <a:fillRect/>
          </a:stretch>
        </p:blipFill>
        <p:spPr>
          <a:xfrm>
            <a:off x="5828101" y="670315"/>
            <a:ext cx="2866783" cy="1527764"/>
          </a:xfrm>
          <a:prstGeom prst="rect">
            <a:avLst/>
          </a:prstGeom>
          <a:ln w="12700">
            <a:miter lim="400000"/>
          </a:ln>
        </p:spPr>
      </p:pic>
      <p:sp>
        <p:nvSpPr>
          <p:cNvPr id="587" name="Shape 587"/>
          <p:cNvSpPr/>
          <p:nvPr/>
        </p:nvSpPr>
        <p:spPr>
          <a:xfrm>
            <a:off x="955922" y="4354425"/>
            <a:ext cx="7709974"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286956">
              <a:spcBef>
                <a:spcPts val="1506"/>
              </a:spcBef>
              <a:defRPr sz="1800"/>
            </a:pPr>
            <a:r>
              <a:rPr sz="1600" dirty="0">
                <a:solidFill>
                  <a:srgbClr val="FFFFFF"/>
                </a:solidFill>
                <a:latin typeface="Helvetica Neue Light"/>
                <a:ea typeface="Helvetica Neue Light"/>
                <a:cs typeface="Helvetica Neue Light"/>
                <a:sym typeface="Helvetica Neue Light"/>
              </a:rPr>
              <a:t>Provide </a:t>
            </a:r>
            <a:r>
              <a:rPr sz="1600" b="1" dirty="0">
                <a:solidFill>
                  <a:srgbClr val="FFFFFF"/>
                </a:solidFill>
                <a:latin typeface="+mj-lt"/>
                <a:ea typeface="+mj-ea"/>
                <a:cs typeface="+mj-cs"/>
                <a:sym typeface="Helvetica Neue"/>
              </a:rPr>
              <a:t>turn key delivery</a:t>
            </a:r>
            <a:r>
              <a:rPr sz="1600" dirty="0">
                <a:solidFill>
                  <a:srgbClr val="FFFFFF"/>
                </a:solidFill>
                <a:latin typeface="Helvetica Neue Light"/>
                <a:ea typeface="Helvetica Neue Light"/>
                <a:cs typeface="Helvetica Neue Light"/>
                <a:sym typeface="Helvetica Neue Light"/>
              </a:rPr>
              <a:t> that allows you to </a:t>
            </a:r>
            <a:r>
              <a:rPr sz="1600" b="1" dirty="0">
                <a:solidFill>
                  <a:srgbClr val="FFFFFF"/>
                </a:solidFill>
                <a:latin typeface="+mj-lt"/>
                <a:ea typeface="+mj-ea"/>
                <a:cs typeface="+mj-cs"/>
                <a:sym typeface="Helvetica Neue"/>
              </a:rPr>
              <a:t>get started immediately with Bluemix and grow as your needs mature.</a:t>
            </a:r>
            <a:r>
              <a:rPr sz="1600" dirty="0">
                <a:solidFill>
                  <a:srgbClr val="FFFFFF"/>
                </a:solidFill>
                <a:latin typeface="Helvetica Neue Light"/>
                <a:ea typeface="Helvetica Neue Light"/>
                <a:cs typeface="Helvetica Neue Light"/>
                <a:sym typeface="Helvetica Neue Light"/>
              </a:rPr>
              <a:t> </a:t>
            </a:r>
          </a:p>
        </p:txBody>
      </p:sp>
      <p:sp>
        <p:nvSpPr>
          <p:cNvPr id="588" name="Shape 588"/>
          <p:cNvSpPr/>
          <p:nvPr/>
        </p:nvSpPr>
        <p:spPr>
          <a:xfrm>
            <a:off x="926940" y="3423033"/>
            <a:ext cx="7665544"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286956">
              <a:spcBef>
                <a:spcPts val="1506"/>
              </a:spcBef>
              <a:defRPr sz="1800"/>
            </a:pPr>
            <a:r>
              <a:rPr sz="1600" b="1" dirty="0">
                <a:solidFill>
                  <a:srgbClr val="FFFFFF"/>
                </a:solidFill>
                <a:latin typeface="+mj-lt"/>
                <a:ea typeface="+mj-ea"/>
                <a:cs typeface="+mj-cs"/>
                <a:sym typeface="Helvetica Neue"/>
              </a:rPr>
              <a:t>IBM Managed Cloud</a:t>
            </a:r>
            <a:r>
              <a:rPr sz="1600" dirty="0">
                <a:solidFill>
                  <a:srgbClr val="FFFFFF"/>
                </a:solidFill>
                <a:latin typeface="Helvetica Neue Light"/>
                <a:ea typeface="Helvetica Neue Light"/>
                <a:cs typeface="Helvetica Neue Light"/>
                <a:sym typeface="Helvetica Neue Light"/>
              </a:rPr>
              <a:t> that allows developers to innovate quickly and addresses your </a:t>
            </a:r>
            <a:r>
              <a:rPr sz="1600" b="1" dirty="0">
                <a:solidFill>
                  <a:srgbClr val="FFFFFF"/>
                </a:solidFill>
                <a:latin typeface="+mj-lt"/>
                <a:ea typeface="+mj-ea"/>
                <a:cs typeface="+mj-cs"/>
                <a:sym typeface="Helvetica Neue"/>
              </a:rPr>
              <a:t>needs for security and compliance.</a:t>
            </a:r>
          </a:p>
        </p:txBody>
      </p:sp>
      <p:sp>
        <p:nvSpPr>
          <p:cNvPr id="589" name="Shape 589"/>
          <p:cNvSpPr/>
          <p:nvPr/>
        </p:nvSpPr>
        <p:spPr>
          <a:xfrm>
            <a:off x="972693" y="2443068"/>
            <a:ext cx="7709979"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286956">
              <a:spcBef>
                <a:spcPts val="1506"/>
              </a:spcBef>
              <a:defRPr sz="1800"/>
            </a:pPr>
            <a:r>
              <a:rPr sz="1600" dirty="0">
                <a:solidFill>
                  <a:srgbClr val="FFFFFF"/>
                </a:solidFill>
                <a:latin typeface="Helvetica Neue Light"/>
                <a:ea typeface="Helvetica Neue Light"/>
                <a:cs typeface="Helvetica Neue Light"/>
                <a:sym typeface="Helvetica Neue Light"/>
              </a:rPr>
              <a:t>Provides an Innovation Platform that is </a:t>
            </a:r>
            <a:r>
              <a:rPr sz="1600" b="1" dirty="0">
                <a:solidFill>
                  <a:srgbClr val="FFFFFF"/>
                </a:solidFill>
                <a:latin typeface="+mj-lt"/>
                <a:ea typeface="+mj-ea"/>
                <a:cs typeface="+mj-cs"/>
                <a:sym typeface="Helvetica Neue"/>
              </a:rPr>
              <a:t>open and non-proprietary, </a:t>
            </a:r>
            <a:r>
              <a:rPr lang="en-US" sz="1600" b="1" dirty="0">
                <a:solidFill>
                  <a:srgbClr val="FFFFFF"/>
                </a:solidFill>
                <a:latin typeface="+mj-lt"/>
                <a:ea typeface="+mj-ea"/>
                <a:cs typeface="+mj-cs"/>
                <a:sym typeface="Helvetica Neue"/>
              </a:rPr>
              <a:t>delivers everywhere and you can start anywhere – public, private, on-prem, off-prem</a:t>
            </a:r>
            <a:endParaRPr sz="1600" dirty="0">
              <a:solidFill>
                <a:srgbClr val="FFFFFF"/>
              </a:solidFill>
              <a:latin typeface="Helvetica Neue Light"/>
              <a:ea typeface="Helvetica Neue Light"/>
              <a:cs typeface="Helvetica Neue Light"/>
              <a:sym typeface="Helvetica Neue Light"/>
            </a:endParaRPr>
          </a:p>
        </p:txBody>
      </p:sp>
      <p:sp>
        <p:nvSpPr>
          <p:cNvPr id="590" name="Shape 590"/>
          <p:cNvSpPr/>
          <p:nvPr/>
        </p:nvSpPr>
        <p:spPr>
          <a:xfrm>
            <a:off x="462226" y="113266"/>
            <a:ext cx="7978499" cy="384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4000" b="1">
                <a:latin typeface="+mj-lt"/>
                <a:ea typeface="+mj-ea"/>
                <a:cs typeface="+mj-cs"/>
                <a:sym typeface="Helvetica Neue"/>
              </a:defRPr>
            </a:lvl1pPr>
          </a:lstStyle>
          <a:p>
            <a:pPr lvl="0" algn="ctr">
              <a:defRPr sz="1800" b="0"/>
            </a:pPr>
            <a:r>
              <a:rPr sz="2500" dirty="0">
                <a:solidFill>
                  <a:srgbClr val="4F81BD"/>
                </a:solidFill>
              </a:rPr>
              <a:t>Bluemix delivers the cloud value proposition</a:t>
            </a:r>
          </a:p>
        </p:txBody>
      </p:sp>
      <p:sp>
        <p:nvSpPr>
          <p:cNvPr id="591" name="Shape 591"/>
          <p:cNvSpPr/>
          <p:nvPr/>
        </p:nvSpPr>
        <p:spPr>
          <a:xfrm>
            <a:off x="158376" y="522270"/>
            <a:ext cx="5349396" cy="849219"/>
          </a:xfrm>
          <a:prstGeom prst="rect">
            <a:avLst/>
          </a:prstGeom>
          <a:ln w="12700">
            <a:miter lim="400000"/>
          </a:ln>
          <a:extLst>
            <a:ext uri="{C572A759-6A51-4108-AA02-DFA0A04FC94B}">
              <ma14:wrappingTextBoxFlag xmlns:ma14="http://schemas.microsoft.com/office/mac/drawingml/2011/main" val="1"/>
            </a:ext>
          </a:extLst>
        </p:spPr>
        <p:txBody>
          <a:bodyPr wrap="square" lIns="31883" tIns="31883" rIns="31883" bIns="31883" anchor="ctr">
            <a:spAutoFit/>
          </a:bodyPr>
          <a:lstStyle/>
          <a:p>
            <a:pPr defTabSz="286956">
              <a:spcBef>
                <a:spcPts val="1506"/>
              </a:spcBef>
              <a:defRPr sz="1800"/>
            </a:pPr>
            <a:r>
              <a:rPr lang="ga-IE" sz="1700" dirty="0" smtClean="0">
                <a:latin typeface="Helvetica Neue Light"/>
                <a:ea typeface="Helvetica Neue Light"/>
                <a:cs typeface="Helvetica Neue Light"/>
                <a:sym typeface="Helvetica Neue Light"/>
              </a:rPr>
              <a:t>Today, cloud is being consumed at an expotential rate. Cloud is a game changer in the way we consume and manage IT today.  </a:t>
            </a:r>
            <a:endParaRPr sz="1700" dirty="0">
              <a:latin typeface="Helvetica Neue Light"/>
              <a:ea typeface="Helvetica Neue Light"/>
              <a:cs typeface="Helvetica Neue Light"/>
              <a:sym typeface="Helvetica Neue Light"/>
            </a:endParaRPr>
          </a:p>
        </p:txBody>
      </p:sp>
      <p:sp>
        <p:nvSpPr>
          <p:cNvPr id="26" name="Shape 591"/>
          <p:cNvSpPr/>
          <p:nvPr/>
        </p:nvSpPr>
        <p:spPr>
          <a:xfrm>
            <a:off x="112328" y="1593121"/>
            <a:ext cx="5665049" cy="495276"/>
          </a:xfrm>
          <a:prstGeom prst="rect">
            <a:avLst/>
          </a:prstGeom>
          <a:ln w="12700">
            <a:miter lim="400000"/>
          </a:ln>
          <a:extLst>
            <a:ext uri="{C572A759-6A51-4108-AA02-DFA0A04FC94B}">
              <ma14:wrappingTextBoxFlag xmlns:ma14="http://schemas.microsoft.com/office/mac/drawingml/2011/main" val="1"/>
            </a:ext>
          </a:extLst>
        </p:spPr>
        <p:txBody>
          <a:bodyPr wrap="square" lIns="31883" tIns="31883" rIns="31883" bIns="31883" anchor="ctr">
            <a:spAutoFit/>
          </a:bodyPr>
          <a:lstStyle/>
          <a:p>
            <a:pPr defTabSz="286956">
              <a:spcBef>
                <a:spcPts val="1506"/>
              </a:spcBef>
              <a:defRPr sz="1800"/>
            </a:pPr>
            <a:r>
              <a:rPr lang="ga-IE" sz="1400" dirty="0">
                <a:solidFill>
                  <a:srgbClr val="3ABB9F"/>
                </a:solidFill>
                <a:latin typeface="Helvetica Neue Light"/>
                <a:ea typeface="Helvetica Neue Light"/>
                <a:cs typeface="Helvetica Neue Light"/>
                <a:sym typeface="Helvetica Neue Light"/>
              </a:rPr>
              <a:t>E</a:t>
            </a:r>
            <a:r>
              <a:rPr sz="1400" dirty="0" smtClean="0">
                <a:solidFill>
                  <a:srgbClr val="3ABB9F"/>
                </a:solidFill>
                <a:latin typeface="Helvetica Neue Light"/>
                <a:ea typeface="Helvetica Neue Light"/>
                <a:cs typeface="Helvetica Neue Light"/>
                <a:sym typeface="Helvetica Neue Light"/>
              </a:rPr>
              <a:t>nterprises </a:t>
            </a:r>
            <a:r>
              <a:rPr sz="1400" dirty="0">
                <a:solidFill>
                  <a:srgbClr val="3ABB9F"/>
                </a:solidFill>
                <a:latin typeface="Helvetica Neue Light"/>
                <a:ea typeface="Helvetica Neue Light"/>
                <a:cs typeface="Helvetica Neue Light"/>
                <a:sym typeface="Helvetica Neue Light"/>
              </a:rPr>
              <a:t>are </a:t>
            </a:r>
            <a:r>
              <a:rPr sz="1400" dirty="0" smtClean="0">
                <a:solidFill>
                  <a:srgbClr val="3ABB9F"/>
                </a:solidFill>
                <a:latin typeface="Helvetica Neue Light"/>
                <a:ea typeface="Helvetica Neue Light"/>
                <a:cs typeface="Helvetica Neue Light"/>
                <a:sym typeface="Helvetica Neue Light"/>
              </a:rPr>
              <a:t>aggressively</a:t>
            </a:r>
            <a:r>
              <a:rPr lang="ga-IE" sz="1400" dirty="0" smtClean="0">
                <a:solidFill>
                  <a:srgbClr val="3ABB9F"/>
                </a:solidFill>
                <a:latin typeface="Helvetica Neue Light"/>
                <a:ea typeface="Helvetica Neue Light"/>
                <a:cs typeface="Helvetica Neue Light"/>
                <a:sym typeface="Helvetica Neue Light"/>
              </a:rPr>
              <a:t> </a:t>
            </a:r>
            <a:r>
              <a:rPr sz="1400" dirty="0" smtClean="0">
                <a:solidFill>
                  <a:srgbClr val="3ABB9F"/>
                </a:solidFill>
                <a:latin typeface="Helvetica Neue Light"/>
                <a:ea typeface="Helvetica Neue Light"/>
                <a:cs typeface="Helvetica Neue Light"/>
                <a:sym typeface="Helvetica Neue Light"/>
              </a:rPr>
              <a:t>implementing </a:t>
            </a:r>
            <a:r>
              <a:rPr lang="ga-IE" sz="1400" dirty="0" smtClean="0">
                <a:solidFill>
                  <a:srgbClr val="3ABB9F"/>
                </a:solidFill>
                <a:latin typeface="Helvetica Neue Light"/>
                <a:ea typeface="Helvetica Neue Light"/>
                <a:cs typeface="Helvetica Neue Light"/>
                <a:sym typeface="Helvetica Neue Light"/>
              </a:rPr>
              <a:t>their </a:t>
            </a:r>
            <a:r>
              <a:rPr sz="1400" dirty="0" smtClean="0">
                <a:solidFill>
                  <a:srgbClr val="3ABB9F"/>
                </a:solidFill>
                <a:latin typeface="Helvetica Neue Light"/>
                <a:ea typeface="Helvetica Neue Light"/>
                <a:cs typeface="Helvetica Neue Light"/>
                <a:sym typeface="Helvetica Neue Light"/>
              </a:rPr>
              <a:t>clouds</a:t>
            </a:r>
            <a:r>
              <a:rPr lang="ga-IE" sz="1400" dirty="0" smtClean="0">
                <a:solidFill>
                  <a:srgbClr val="3ABB9F"/>
                </a:solidFill>
                <a:latin typeface="Helvetica Neue Light"/>
                <a:ea typeface="Helvetica Neue Light"/>
                <a:cs typeface="Helvetica Neue Light"/>
                <a:sym typeface="Helvetica Neue Light"/>
              </a:rPr>
              <a:t> strategy, however, manageing this environment is costly and resource heavey </a:t>
            </a:r>
            <a:endParaRPr sz="1400" dirty="0">
              <a:solidFill>
                <a:srgbClr val="3ABB9F"/>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73585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animBg="1"/>
      <p:bldP spid="567" grpId="0" animBg="1"/>
      <p:bldP spid="568" grpId="0" animBg="1"/>
      <p:bldP spid="587" grpId="0" animBg="1"/>
      <p:bldP spid="588" grpId="0" animBg="1"/>
      <p:bldP spid="5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175627" y="139288"/>
            <a:ext cx="8703774" cy="377429"/>
          </a:xfrm>
          <a:prstGeom prst="rect">
            <a:avLst/>
          </a:prstGeom>
        </p:spPr>
        <p:txBody>
          <a:bodyPr>
            <a:noAutofit/>
          </a:bodyPr>
          <a:lstStyle>
            <a:lvl1pPr>
              <a:defRPr spc="-100"/>
            </a:lvl1pPr>
          </a:lstStyle>
          <a:p>
            <a:pPr lvl="0">
              <a:defRPr sz="1800" b="0" spc="0">
                <a:solidFill>
                  <a:srgbClr val="000000"/>
                </a:solidFill>
              </a:defRPr>
            </a:pPr>
            <a:r>
              <a:rPr sz="2000" b="1" spc="-100" dirty="0">
                <a:solidFill>
                  <a:srgbClr val="009EE2"/>
                </a:solidFill>
                <a:latin typeface="Helvetica"/>
                <a:cs typeface="Helvetica"/>
              </a:rPr>
              <a:t>Citi Mobile Challenge Selects Bluemix</a:t>
            </a:r>
          </a:p>
        </p:txBody>
      </p:sp>
      <p:sp>
        <p:nvSpPr>
          <p:cNvPr id="160" name="Shape 160"/>
          <p:cNvSpPr/>
          <p:nvPr/>
        </p:nvSpPr>
        <p:spPr>
          <a:xfrm>
            <a:off x="302636" y="746518"/>
            <a:ext cx="3746033" cy="4042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lvl="0" defTabSz="825500">
              <a:spcBef>
                <a:spcPts val="700"/>
              </a:spcBef>
            </a:pPr>
            <a:r>
              <a:rPr sz="1700" b="1" dirty="0">
                <a:solidFill>
                  <a:srgbClr val="2E3035"/>
                </a:solidFill>
                <a:latin typeface="+mn-lt"/>
                <a:ea typeface="+mn-ea"/>
                <a:cs typeface="+mn-cs"/>
                <a:sym typeface="Helvetica Neue"/>
              </a:rPr>
              <a:t>Goals:</a:t>
            </a:r>
            <a:endParaRPr sz="1400" b="1" dirty="0">
              <a:solidFill>
                <a:srgbClr val="2E3035"/>
              </a:solidFill>
              <a:latin typeface="+mn-lt"/>
              <a:ea typeface="+mn-ea"/>
              <a:cs typeface="+mn-cs"/>
              <a:sym typeface="Helvetica Neue"/>
            </a:endParaRPr>
          </a:p>
          <a:p>
            <a:pPr lvl="0" defTabSz="825500">
              <a:spcBef>
                <a:spcPts val="700"/>
              </a:spcBef>
            </a:pPr>
            <a:r>
              <a:rPr sz="1400" dirty="0">
                <a:solidFill>
                  <a:srgbClr val="2E3035"/>
                </a:solidFill>
                <a:latin typeface="Helvetica Light"/>
                <a:ea typeface="Helvetica Neue Thin"/>
                <a:cs typeface="Helvetica Light"/>
                <a:sym typeface="Helvetica Neue Thin"/>
              </a:rPr>
              <a:t>Provide developers with a unique, global developer ecosystem.</a:t>
            </a:r>
          </a:p>
          <a:p>
            <a:pPr lvl="0" defTabSz="825500">
              <a:spcBef>
                <a:spcPts val="700"/>
              </a:spcBef>
            </a:pPr>
            <a:r>
              <a:rPr sz="1400" dirty="0">
                <a:solidFill>
                  <a:srgbClr val="2E3035"/>
                </a:solidFill>
                <a:latin typeface="Helvetica Neue Thin"/>
                <a:ea typeface="Helvetica Neue Thin"/>
                <a:cs typeface="Helvetica Neue Thin"/>
                <a:sym typeface="Helvetica Neue Thin"/>
              </a:rPr>
              <a:t>Accelerate the mobile development of innovative financial service solutions for their </a:t>
            </a:r>
            <a:r>
              <a:rPr sz="1400" dirty="0" smtClean="0">
                <a:solidFill>
                  <a:srgbClr val="2E3035"/>
                </a:solidFill>
                <a:latin typeface="Helvetica Neue Thin"/>
                <a:ea typeface="Helvetica Neue Thin"/>
                <a:cs typeface="Helvetica Neue Thin"/>
                <a:sym typeface="Helvetica Neue Thin"/>
              </a:rPr>
              <a:t>customers</a:t>
            </a:r>
            <a:r>
              <a:rPr lang="ga-IE" sz="1400" dirty="0" smtClean="0">
                <a:solidFill>
                  <a:srgbClr val="2E3035"/>
                </a:solidFill>
                <a:latin typeface="Helvetica Neue Thin"/>
                <a:ea typeface="Helvetica Neue Thin"/>
                <a:cs typeface="Helvetica Neue Thin"/>
                <a:sym typeface="Helvetica Neue Thin"/>
              </a:rPr>
              <a:t> in order to retain customer retention.</a:t>
            </a:r>
            <a:endParaRPr sz="1400" dirty="0">
              <a:solidFill>
                <a:srgbClr val="2E3035"/>
              </a:solidFill>
              <a:latin typeface="Helvetica Neue Thin"/>
              <a:ea typeface="Helvetica Neue Thin"/>
              <a:cs typeface="Helvetica Neue Thin"/>
              <a:sym typeface="Helvetica Neue Thin"/>
            </a:endParaRPr>
          </a:p>
          <a:p>
            <a:pPr lvl="0" defTabSz="825500">
              <a:spcBef>
                <a:spcPts val="700"/>
              </a:spcBef>
            </a:pPr>
            <a:endParaRPr sz="1700" dirty="0">
              <a:solidFill>
                <a:srgbClr val="2E3035"/>
              </a:solidFill>
              <a:latin typeface="Helvetica Neue Thin"/>
              <a:ea typeface="Helvetica Neue Thin"/>
              <a:cs typeface="Helvetica Neue Thin"/>
              <a:sym typeface="Helvetica Neue Thin"/>
            </a:endParaRPr>
          </a:p>
        </p:txBody>
      </p:sp>
      <p:sp>
        <p:nvSpPr>
          <p:cNvPr id="161" name="Shape 161"/>
          <p:cNvSpPr/>
          <p:nvPr/>
        </p:nvSpPr>
        <p:spPr>
          <a:xfrm>
            <a:off x="302636" y="2534298"/>
            <a:ext cx="3677211" cy="31854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825500">
              <a:spcBef>
                <a:spcPts val="700"/>
              </a:spcBef>
            </a:pPr>
            <a:r>
              <a:rPr sz="1700" b="1" dirty="0">
                <a:solidFill>
                  <a:srgbClr val="2E3035"/>
                </a:solidFill>
                <a:latin typeface="+mn-lt"/>
                <a:ea typeface="+mn-ea"/>
                <a:cs typeface="+mn-cs"/>
                <a:sym typeface="Helvetica Neue"/>
              </a:rPr>
              <a:t>Why </a:t>
            </a:r>
            <a:r>
              <a:rPr sz="1600" b="1" dirty="0">
                <a:solidFill>
                  <a:srgbClr val="2E3035"/>
                </a:solidFill>
                <a:latin typeface="+mn-lt"/>
                <a:ea typeface="+mn-ea"/>
                <a:cs typeface="+mn-cs"/>
                <a:sym typeface="Helvetica Neue"/>
              </a:rPr>
              <a:t>Blue</a:t>
            </a:r>
            <a:r>
              <a:rPr sz="1400" b="1" dirty="0">
                <a:solidFill>
                  <a:srgbClr val="2E3035"/>
                </a:solidFill>
                <a:latin typeface="+mn-lt"/>
                <a:ea typeface="+mn-ea"/>
                <a:cs typeface="+mn-cs"/>
                <a:sym typeface="Helvetica Neue"/>
              </a:rPr>
              <a:t>mix?</a:t>
            </a:r>
          </a:p>
          <a:p>
            <a:pPr lvl="0" defTabSz="825500">
              <a:spcBef>
                <a:spcPts val="700"/>
              </a:spcBef>
            </a:pPr>
            <a:r>
              <a:rPr sz="1400" dirty="0" smtClean="0">
                <a:solidFill>
                  <a:srgbClr val="2E3035"/>
                </a:solidFill>
                <a:latin typeface="Helvetica Neue Thin"/>
                <a:ea typeface="Helvetica Neue Thin"/>
                <a:cs typeface="Helvetica Neue Thin"/>
                <a:sym typeface="Helvetica Neue Thin"/>
              </a:rPr>
              <a:t>“</a:t>
            </a:r>
            <a:r>
              <a:rPr sz="1400" dirty="0">
                <a:solidFill>
                  <a:srgbClr val="2E3035"/>
                </a:solidFill>
                <a:latin typeface="Helvetica Neue Thin"/>
                <a:ea typeface="Helvetica Neue Thin"/>
                <a:cs typeface="Helvetica Neue Thin"/>
                <a:sym typeface="Helvetica Neue Thin"/>
              </a:rPr>
              <a:t>IBM Development tools challenged Citi </a:t>
            </a:r>
            <a:r>
              <a:rPr lang="ga-IE" sz="1400" dirty="0" smtClean="0">
                <a:solidFill>
                  <a:srgbClr val="2E3035"/>
                </a:solidFill>
                <a:latin typeface="Helvetica Neue Thin"/>
                <a:ea typeface="Helvetica Neue Thin"/>
                <a:cs typeface="Helvetica Neue Thin"/>
                <a:sym typeface="Helvetica Neue Thin"/>
              </a:rPr>
              <a:t>in</a:t>
            </a:r>
            <a:r>
              <a:rPr sz="1400" dirty="0" smtClean="0">
                <a:solidFill>
                  <a:srgbClr val="2E3035"/>
                </a:solidFill>
                <a:latin typeface="Helvetica Neue Thin"/>
                <a:ea typeface="Helvetica Neue Thin"/>
                <a:cs typeface="Helvetica Neue Thin"/>
                <a:sym typeface="Helvetica Neue Thin"/>
              </a:rPr>
              <a:t>to </a:t>
            </a:r>
            <a:r>
              <a:rPr sz="1400" dirty="0">
                <a:solidFill>
                  <a:srgbClr val="2E3035"/>
                </a:solidFill>
                <a:latin typeface="Helvetica Neue Thin"/>
                <a:ea typeface="Helvetica Neue Thin"/>
                <a:cs typeface="Helvetica Neue Thin"/>
                <a:sym typeface="Helvetica Neue Thin"/>
              </a:rPr>
              <a:t>helping them turn ideas into innovative </a:t>
            </a:r>
            <a:r>
              <a:rPr sz="1400" dirty="0" smtClean="0">
                <a:solidFill>
                  <a:srgbClr val="2E3035"/>
                </a:solidFill>
                <a:latin typeface="Helvetica Neue Thin"/>
                <a:ea typeface="Helvetica Neue Thin"/>
                <a:cs typeface="Helvetica Neue Thin"/>
                <a:sym typeface="Helvetica Neue Thin"/>
              </a:rPr>
              <a:t>realities.</a:t>
            </a:r>
            <a:r>
              <a:rPr lang="en-US" sz="1400" dirty="0">
                <a:solidFill>
                  <a:srgbClr val="2E3035"/>
                </a:solidFill>
                <a:latin typeface="Helvetica Neue Thin"/>
                <a:ea typeface="Helvetica Neue Thin"/>
                <a:cs typeface="Helvetica Neue Thin"/>
                <a:sym typeface="Helvetica Neue Thin"/>
              </a:rPr>
              <a:t> </a:t>
            </a:r>
            <a:endParaRPr lang="en-US" sz="1400" dirty="0" smtClean="0">
              <a:solidFill>
                <a:srgbClr val="2E3035"/>
              </a:solidFill>
              <a:latin typeface="Helvetica Neue Thin"/>
              <a:ea typeface="Helvetica Neue Thin"/>
              <a:cs typeface="Helvetica Neue Thin"/>
              <a:sym typeface="Helvetica Neue Thin"/>
            </a:endParaRPr>
          </a:p>
          <a:p>
            <a:pPr lvl="0" defTabSz="825500">
              <a:spcBef>
                <a:spcPts val="700"/>
              </a:spcBef>
            </a:pPr>
            <a:endParaRPr lang="en-US" sz="1400" dirty="0">
              <a:solidFill>
                <a:srgbClr val="2E3035"/>
              </a:solidFill>
              <a:latin typeface="Helvetica Neue Thin"/>
              <a:ea typeface="Helvetica Neue Thin"/>
              <a:cs typeface="Helvetica Neue Thin"/>
              <a:sym typeface="Helvetica Neue Thin"/>
            </a:endParaRPr>
          </a:p>
          <a:p>
            <a:pPr lvl="0" defTabSz="825500">
              <a:spcBef>
                <a:spcPts val="700"/>
              </a:spcBef>
            </a:pPr>
            <a:r>
              <a:rPr lang="en-US" sz="1400" dirty="0" smtClean="0">
                <a:solidFill>
                  <a:srgbClr val="2E3035"/>
                </a:solidFill>
                <a:latin typeface="Helvetica Neue Thin"/>
                <a:ea typeface="Helvetica Neue Thin"/>
                <a:cs typeface="Helvetica Neue Thin"/>
                <a:sym typeface="Helvetica Neue Thin"/>
              </a:rPr>
              <a:t>T</a:t>
            </a:r>
            <a:r>
              <a:rPr sz="1400" dirty="0" smtClean="0">
                <a:solidFill>
                  <a:srgbClr val="2E3035"/>
                </a:solidFill>
                <a:latin typeface="Helvetica Neue Thin"/>
                <a:ea typeface="Helvetica Neue Thin"/>
                <a:cs typeface="Helvetica Neue Thin"/>
                <a:sym typeface="Helvetica Neue Thin"/>
              </a:rPr>
              <a:t>he </a:t>
            </a:r>
            <a:r>
              <a:rPr sz="1400" dirty="0">
                <a:solidFill>
                  <a:srgbClr val="2E3035"/>
                </a:solidFill>
                <a:latin typeface="Helvetica Neue Thin"/>
                <a:ea typeface="Helvetica Neue Thin"/>
                <a:cs typeface="Helvetica Neue Thin"/>
                <a:sym typeface="Helvetica Neue Thin"/>
              </a:rPr>
              <a:t>IBM Cloud Platform and industry API’s enable developers to quickly create mobile solutions by offering new services on their mobile device like never before.”</a:t>
            </a:r>
          </a:p>
          <a:p>
            <a:pPr lvl="0" defTabSz="825500">
              <a:spcBef>
                <a:spcPts val="700"/>
              </a:spcBef>
            </a:pPr>
            <a:endParaRPr sz="1700" dirty="0">
              <a:solidFill>
                <a:srgbClr val="2E3035"/>
              </a:solidFill>
              <a:latin typeface="Helvetica Neue Thin"/>
              <a:ea typeface="Helvetica Neue Thin"/>
              <a:cs typeface="Helvetica Neue Thin"/>
              <a:sym typeface="Helvetica Neue Thin"/>
            </a:endParaRPr>
          </a:p>
          <a:p>
            <a:pPr lvl="0" defTabSz="825500">
              <a:spcBef>
                <a:spcPts val="700"/>
              </a:spcBef>
            </a:pPr>
            <a:endParaRPr sz="1700" b="1" dirty="0">
              <a:solidFill>
                <a:srgbClr val="2E3035"/>
              </a:solidFill>
              <a:latin typeface="+mn-lt"/>
              <a:ea typeface="+mn-ea"/>
              <a:cs typeface="+mn-cs"/>
              <a:sym typeface="Helvetica Neue"/>
            </a:endParaRPr>
          </a:p>
          <a:p>
            <a:pPr lvl="0" defTabSz="825500">
              <a:spcBef>
                <a:spcPts val="700"/>
              </a:spcBef>
            </a:pPr>
            <a:endParaRPr sz="1700" b="1" dirty="0">
              <a:solidFill>
                <a:srgbClr val="2E3035"/>
              </a:solidFill>
              <a:latin typeface="+mn-lt"/>
              <a:ea typeface="+mn-ea"/>
              <a:cs typeface="+mn-cs"/>
              <a:sym typeface="Helvetica Neue"/>
            </a:endParaRPr>
          </a:p>
        </p:txBody>
      </p:sp>
      <p:pic>
        <p:nvPicPr>
          <p:cNvPr id="162" name="pasted-image.pdf">
            <a:hlinkClick r:id="rId3"/>
          </p:cNvPr>
          <p:cNvPicPr/>
          <p:nvPr/>
        </p:nvPicPr>
        <p:blipFill>
          <a:blip r:embed="rId4">
            <a:extLst/>
          </a:blip>
          <a:stretch>
            <a:fillRect/>
          </a:stretch>
        </p:blipFill>
        <p:spPr>
          <a:xfrm>
            <a:off x="4873822" y="634038"/>
            <a:ext cx="3911601" cy="2324101"/>
          </a:xfrm>
          <a:prstGeom prst="rect">
            <a:avLst/>
          </a:prstGeom>
          <a:ln w="12700">
            <a:miter lim="400000"/>
          </a:ln>
        </p:spPr>
      </p:pic>
      <p:sp>
        <p:nvSpPr>
          <p:cNvPr id="163" name="Shape 163"/>
          <p:cNvSpPr/>
          <p:nvPr/>
        </p:nvSpPr>
        <p:spPr>
          <a:xfrm>
            <a:off x="4873822" y="2988258"/>
            <a:ext cx="3911601" cy="17543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r>
              <a:rPr lang="ga-IE" sz="1400" dirty="0" smtClean="0">
                <a:solidFill>
                  <a:srgbClr val="535353"/>
                </a:solidFill>
                <a:latin typeface="HelvNeue Light for IBM"/>
                <a:ea typeface="HelvNeue Light for IBM"/>
                <a:cs typeface="HelvNeue Light for IBM"/>
                <a:sym typeface="HelvNeue Light for IBM"/>
              </a:rPr>
              <a:t>“</a:t>
            </a:r>
            <a:r>
              <a:rPr sz="1400" dirty="0" smtClean="0">
                <a:solidFill>
                  <a:srgbClr val="535353"/>
                </a:solidFill>
                <a:latin typeface="HelvNeue Light for IBM"/>
                <a:ea typeface="HelvNeue Light for IBM"/>
                <a:cs typeface="HelvNeue Light for IBM"/>
                <a:sym typeface="HelvNeue Light for IBM"/>
              </a:rPr>
              <a:t>IBM's </a:t>
            </a:r>
            <a:r>
              <a:rPr sz="1400" dirty="0">
                <a:solidFill>
                  <a:srgbClr val="535353"/>
                </a:solidFill>
                <a:latin typeface="HelvNeue Light for IBM"/>
                <a:ea typeface="HelvNeue Light for IBM"/>
                <a:cs typeface="HelvNeue Light for IBM"/>
                <a:sym typeface="HelvNeue Light for IBM"/>
              </a:rPr>
              <a:t>recognition that the Citi Mobile Challenge is fostering the development of the next generation of FinTech solutions serves as great validation of our efforts to accelerate and lead digital innovation,"</a:t>
            </a:r>
          </a:p>
          <a:p>
            <a:pPr lvl="0" defTabSz="457200"/>
            <a:endParaRPr sz="1400" dirty="0">
              <a:solidFill>
                <a:srgbClr val="535353"/>
              </a:solidFill>
              <a:latin typeface="HelvNeue Light for IBM"/>
              <a:ea typeface="HelvNeue Light for IBM"/>
              <a:cs typeface="HelvNeue Light for IBM"/>
              <a:sym typeface="HelvNeue Light for IBM"/>
            </a:endParaRPr>
          </a:p>
          <a:p>
            <a:pPr lvl="0" defTabSz="457200"/>
            <a:r>
              <a:rPr sz="1000" dirty="0">
                <a:solidFill>
                  <a:srgbClr val="535353"/>
                </a:solidFill>
              </a:rPr>
              <a:t>Heather Cox, Citi Chief Client Experience, Digital and Marketing Officer for Global Consumer </a:t>
            </a:r>
            <a:r>
              <a:rPr sz="1000" dirty="0" smtClean="0">
                <a:solidFill>
                  <a:srgbClr val="535353"/>
                </a:solidFill>
              </a:rPr>
              <a:t>Banki</a:t>
            </a:r>
            <a:r>
              <a:rPr lang="ga-IE" sz="1000" dirty="0" smtClean="0">
                <a:solidFill>
                  <a:srgbClr val="535353"/>
                </a:solidFill>
              </a:rPr>
              <a:t>ng</a:t>
            </a:r>
            <a:endParaRPr sz="1400" dirty="0">
              <a:solidFill>
                <a:srgbClr val="535353"/>
              </a:solidFill>
            </a:endParaRPr>
          </a:p>
        </p:txBody>
      </p:sp>
      <p:sp>
        <p:nvSpPr>
          <p:cNvPr id="2" name="Oval 1"/>
          <p:cNvSpPr/>
          <p:nvPr/>
        </p:nvSpPr>
        <p:spPr>
          <a:xfrm>
            <a:off x="8062774" y="1605660"/>
            <a:ext cx="622978" cy="50326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394518"/>
      </p:ext>
    </p:extLst>
  </p:cSld>
  <p:clrMapOvr>
    <a:masterClrMapping/>
  </p:clrMapOvr>
  <p:transition spd="med">
    <p:dissolve/>
  </p:transition>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9EE2"/>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9EE2"/>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11154</TotalTime>
  <Words>4648</Words>
  <Application>Microsoft Macintosh PowerPoint</Application>
  <PresentationFormat>On-screen Show (16:9)</PresentationFormat>
  <Paragraphs>697</Paragraphs>
  <Slides>43</Slides>
  <Notes>34</Notes>
  <HiddenSlides>1</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43</vt:i4>
      </vt:variant>
    </vt:vector>
  </HeadingPairs>
  <TitlesOfParts>
    <vt:vector size="67" baseType="lpstr">
      <vt:lpstr>Arial Black</vt:lpstr>
      <vt:lpstr>Arial Narrow</vt:lpstr>
      <vt:lpstr>Arial Unicode MS</vt:lpstr>
      <vt:lpstr>Avenir Book</vt:lpstr>
      <vt:lpstr>Avenir Next</vt:lpstr>
      <vt:lpstr>Calibri</vt:lpstr>
      <vt:lpstr>Gill Sans</vt:lpstr>
      <vt:lpstr>Helvetica</vt:lpstr>
      <vt:lpstr>Helvetica Light</vt:lpstr>
      <vt:lpstr>Helvetica Neue</vt:lpstr>
      <vt:lpstr>Helvetica Neue Light</vt:lpstr>
      <vt:lpstr>Helvetica Neue Medium</vt:lpstr>
      <vt:lpstr>Helvetica Neue Thin</vt:lpstr>
      <vt:lpstr>HelvNeue Light for IBM</vt:lpstr>
      <vt:lpstr>HelvNeue Medium for IBM</vt:lpstr>
      <vt:lpstr>Lubalin Demi for IBM</vt:lpstr>
      <vt:lpstr>Lucida Grande</vt:lpstr>
      <vt:lpstr>MS PGothic</vt:lpstr>
      <vt:lpstr>ＭＳ Ｐゴシック</vt:lpstr>
      <vt:lpstr>SimSun</vt:lpstr>
      <vt:lpstr>Wingdings</vt:lpstr>
      <vt:lpstr>ヒラギノ角ゴ Pro W3</vt:lpstr>
      <vt:lpstr>Arial</vt:lpstr>
      <vt:lpstr>Default Theme</vt:lpstr>
      <vt:lpstr>Deck Usage</vt:lpstr>
      <vt:lpstr>Digital Innovation Platform</vt:lpstr>
      <vt:lpstr>PowerPoint Presentation</vt:lpstr>
      <vt:lpstr>PowerPoint Presentation</vt:lpstr>
      <vt:lpstr>PowerPoint Presentation</vt:lpstr>
      <vt:lpstr>PowerPoint Presentation</vt:lpstr>
      <vt:lpstr>PowerPoint Presentation</vt:lpstr>
      <vt:lpstr>PowerPoint Presentation</vt:lpstr>
      <vt:lpstr>Citi Mobile Challenge Selects Bluemix</vt:lpstr>
      <vt:lpstr>PowerPoint Presentation</vt:lpstr>
      <vt:lpstr>PowerPoint Presentation</vt:lpstr>
      <vt:lpstr>PowerPoint Presentation</vt:lpstr>
      <vt:lpstr>How does Bluemix work?</vt:lpstr>
      <vt:lpstr>Built on the Highest Performing Cloud Infrastructure </vt:lpstr>
      <vt:lpstr>Compute flexibility</vt:lpstr>
      <vt:lpstr>Let’s see it!</vt:lpstr>
      <vt:lpstr>PowerPoint Presentation</vt:lpstr>
      <vt:lpstr>1.5 Years of Bluemix</vt:lpstr>
      <vt:lpstr>A powerful set of hybrid deployment models</vt:lpstr>
      <vt:lpstr>Bluemix – Public Cloud</vt:lpstr>
      <vt:lpstr>Bluemix – Private Cloud</vt:lpstr>
      <vt:lpstr>Bluemix offers choice.  What is the difference between the offerings?</vt:lpstr>
      <vt:lpstr>Who manages what</vt:lpstr>
      <vt:lpstr>PowerPoint Presentation</vt:lpstr>
      <vt:lpstr>PowerPoint Presentation</vt:lpstr>
      <vt:lpstr>PowerPoint Presentation</vt:lpstr>
      <vt:lpstr>PowerPoint Presentation</vt:lpstr>
      <vt:lpstr>IBM Mobile Services</vt:lpstr>
      <vt:lpstr>PowerPoint Presentation</vt:lpstr>
      <vt:lpstr>Turn new data into new value with IoT</vt:lpstr>
      <vt:lpstr>PowerPoint Presentation</vt:lpstr>
      <vt:lpstr>PowerPoint Presentation</vt:lpstr>
      <vt:lpstr>PowerPoint Presentation</vt:lpstr>
      <vt:lpstr>PowerPoint Presentation</vt:lpstr>
      <vt:lpstr>More openness and choice than ever before</vt:lpstr>
      <vt:lpstr>IBM Cloud is Open By Design</vt:lpstr>
      <vt:lpstr>PowerPoint Presentation</vt:lpstr>
      <vt:lpstr>PowerPoint Presentation</vt:lpstr>
      <vt:lpstr>How do I get started?  Sign up in minutes. Pay for what you use.</vt:lpstr>
      <vt:lpstr>Public Pricing Structure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Bluemix</dc:title>
  <dc:subject/>
  <dc:creator/>
  <cp:keywords/>
  <dc:description/>
  <cp:lastModifiedBy>MING ZHE Archer</cp:lastModifiedBy>
  <cp:revision>144</cp:revision>
  <dcterms:modified xsi:type="dcterms:W3CDTF">2017-10-31T06:25:38Z</dcterms:modified>
  <cp:category/>
</cp:coreProperties>
</file>